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56" r:id="rId5"/>
    <p:sldId id="392" r:id="rId6"/>
    <p:sldId id="389" r:id="rId7"/>
    <p:sldId id="374" r:id="rId8"/>
    <p:sldId id="400" r:id="rId9"/>
    <p:sldId id="390" r:id="rId10"/>
    <p:sldId id="391" r:id="rId11"/>
    <p:sldId id="401" r:id="rId12"/>
    <p:sldId id="402" r:id="rId13"/>
    <p:sldId id="403" r:id="rId14"/>
    <p:sldId id="404" r:id="rId15"/>
    <p:sldId id="40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re" id="{0874B0B9-30DB-4504-AAEA-373ABF2A8B60}">
          <p14:sldIdLst>
            <p14:sldId id="256"/>
            <p14:sldId id="392"/>
            <p14:sldId id="389"/>
            <p14:sldId id="374"/>
            <p14:sldId id="400"/>
            <p14:sldId id="390"/>
            <p14:sldId id="391"/>
            <p14:sldId id="401"/>
            <p14:sldId id="402"/>
            <p14:sldId id="403"/>
            <p14:sldId id="404"/>
            <p14:sldId id="40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lletier Maxime" initials="PM" lastIdx="1" clrIdx="0">
    <p:extLst>
      <p:ext uri="{19B8F6BF-5375-455C-9EA6-DF929625EA0E}">
        <p15:presenceInfo xmlns:p15="http://schemas.microsoft.com/office/powerpoint/2012/main" userId="Pelletier Maxim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3B3D1"/>
    <a:srgbClr val="FA4098"/>
    <a:srgbClr val="739CD1"/>
    <a:srgbClr val="FFFFFF"/>
    <a:srgbClr val="9073D1"/>
    <a:srgbClr val="7385D1"/>
    <a:srgbClr val="B177BF"/>
    <a:srgbClr val="000000"/>
    <a:srgbClr val="BF779D"/>
    <a:srgbClr val="797C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8986" autoAdjust="0"/>
    <p:restoredTop sz="96727" autoAdjust="0"/>
  </p:normalViewPr>
  <p:slideViewPr>
    <p:cSldViewPr snapToGrid="0">
      <p:cViewPr varScale="1">
        <p:scale>
          <a:sx n="114" d="100"/>
          <a:sy n="114" d="100"/>
        </p:scale>
        <p:origin x="1116" y="102"/>
      </p:cViewPr>
      <p:guideLst/>
    </p:cSldViewPr>
  </p:slideViewPr>
  <p:outlineViewPr>
    <p:cViewPr>
      <p:scale>
        <a:sx n="33" d="100"/>
        <a:sy n="33" d="100"/>
      </p:scale>
      <p:origin x="0" y="-5154"/>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95" d="100"/>
          <a:sy n="95" d="100"/>
        </p:scale>
        <p:origin x="4042" y="5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u Mathieu" userId="dbbfa56d-56aa-493e-be10-94583e63f04f" providerId="ADAL" clId="{26999EDB-5705-460D-BD9A-09F2A1F86D08}"/>
    <pc:docChg chg="undo custSel modSld">
      <pc:chgData name="Briau Mathieu" userId="dbbfa56d-56aa-493e-be10-94583e63f04f" providerId="ADAL" clId="{26999EDB-5705-460D-BD9A-09F2A1F86D08}" dt="2023-04-27T13:44:41.133" v="1" actId="1076"/>
      <pc:docMkLst>
        <pc:docMk/>
      </pc:docMkLst>
      <pc:sldChg chg="modSp mod">
        <pc:chgData name="Briau Mathieu" userId="dbbfa56d-56aa-493e-be10-94583e63f04f" providerId="ADAL" clId="{26999EDB-5705-460D-BD9A-09F2A1F86D08}" dt="2023-04-27T13:44:41.133" v="1" actId="1076"/>
        <pc:sldMkLst>
          <pc:docMk/>
          <pc:sldMk cId="1666977491" sldId="389"/>
        </pc:sldMkLst>
        <pc:spChg chg="mod">
          <ac:chgData name="Briau Mathieu" userId="dbbfa56d-56aa-493e-be10-94583e63f04f" providerId="ADAL" clId="{26999EDB-5705-460D-BD9A-09F2A1F86D08}" dt="2023-04-27T13:44:41.133" v="1" actId="1076"/>
          <ac:spMkLst>
            <pc:docMk/>
            <pc:sldMk cId="1666977491" sldId="389"/>
            <ac:spMk id="7" creationId="{F7A6E526-6A6B-47CF-A860-F5E21C166BCC}"/>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27A19-1FB3-4187-B342-4A3D8909E89D}" type="datetimeFigureOut">
              <a:rPr lang="fr-CA" smtClean="0"/>
              <a:t>2023-04-27</a:t>
            </a:fld>
            <a:endParaRPr lang="fr-CA"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A"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C3923B-C55C-432A-91C7-8D0033992EC9}" type="slidenum">
              <a:rPr lang="fr-CA" smtClean="0"/>
              <a:t>‹N°›</a:t>
            </a:fld>
            <a:endParaRPr lang="fr-CA" dirty="0"/>
          </a:p>
        </p:txBody>
      </p:sp>
    </p:spTree>
    <p:extLst>
      <p:ext uri="{BB962C8B-B14F-4D97-AF65-F5344CB8AC3E}">
        <p14:creationId xmlns:p14="http://schemas.microsoft.com/office/powerpoint/2010/main" val="2169989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6E42FB-D061-48BA-903E-AFF7EF71A837}"/>
              </a:ext>
            </a:extLst>
          </p:cNvPr>
          <p:cNvSpPr/>
          <p:nvPr userDrawn="1"/>
        </p:nvSpPr>
        <p:spPr>
          <a:xfrm>
            <a:off x="0" y="2301139"/>
            <a:ext cx="12192000" cy="1208824"/>
          </a:xfrm>
          <a:prstGeom prst="rect">
            <a:avLst/>
          </a:prstGeom>
          <a:solidFill>
            <a:srgbClr val="73B3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sz="1800" dirty="0"/>
          </a:p>
        </p:txBody>
      </p:sp>
      <p:sp>
        <p:nvSpPr>
          <p:cNvPr id="2" name="Titre 1">
            <a:extLst>
              <a:ext uri="{FF2B5EF4-FFF2-40B4-BE49-F238E27FC236}">
                <a16:creationId xmlns:a16="http://schemas.microsoft.com/office/drawing/2014/main" id="{9E3DEB06-7C55-4A88-98CA-A7C7CC95530E}"/>
              </a:ext>
            </a:extLst>
          </p:cNvPr>
          <p:cNvSpPr>
            <a:spLocks noGrp="1"/>
          </p:cNvSpPr>
          <p:nvPr>
            <p:ph type="ctrTitle"/>
          </p:nvPr>
        </p:nvSpPr>
        <p:spPr>
          <a:xfrm>
            <a:off x="0" y="2301139"/>
            <a:ext cx="12192000" cy="1208824"/>
          </a:xfrm>
          <a:noFill/>
        </p:spPr>
        <p:txBody>
          <a:bodyPr anchor="b">
            <a:normAutofit/>
          </a:bodyPr>
          <a:lstStyle>
            <a:lvl1pPr algn="ctr">
              <a:defRPr sz="6000" b="1">
                <a:solidFill>
                  <a:schemeClr val="bg1"/>
                </a:solidFill>
                <a:latin typeface="+mj-lt"/>
                <a:ea typeface="Verdana" panose="020B0604030504040204" pitchFamily="34" charset="0"/>
              </a:defRPr>
            </a:lvl1pPr>
          </a:lstStyle>
          <a:p>
            <a:r>
              <a:rPr lang="fr-FR"/>
              <a:t>Modifiez le style du titre</a:t>
            </a:r>
            <a:endParaRPr lang="fr-CA"/>
          </a:p>
        </p:txBody>
      </p:sp>
      <p:sp>
        <p:nvSpPr>
          <p:cNvPr id="3" name="Sous-titre 2">
            <a:extLst>
              <a:ext uri="{FF2B5EF4-FFF2-40B4-BE49-F238E27FC236}">
                <a16:creationId xmlns:a16="http://schemas.microsoft.com/office/drawing/2014/main" id="{58E8436A-24DF-47BF-A4ED-DF71FDEF02E7}"/>
              </a:ext>
            </a:extLst>
          </p:cNvPr>
          <p:cNvSpPr>
            <a:spLocks noGrp="1"/>
          </p:cNvSpPr>
          <p:nvPr>
            <p:ph type="subTitle" idx="1"/>
          </p:nvPr>
        </p:nvSpPr>
        <p:spPr>
          <a:xfrm>
            <a:off x="-1" y="3602038"/>
            <a:ext cx="12192000" cy="431011"/>
          </a:xfrm>
          <a:solidFill>
            <a:srgbClr val="73B3D1"/>
          </a:solidFill>
        </p:spPr>
        <p:txBody>
          <a:bodyPr/>
          <a:lstStyle>
            <a:lvl1pPr marL="0" indent="0" algn="ctr">
              <a:lnSpc>
                <a:spcPct val="100000"/>
              </a:lnSpc>
              <a:spcBef>
                <a:spcPts val="0"/>
              </a:spcBef>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CA"/>
          </a:p>
        </p:txBody>
      </p:sp>
      <p:sp>
        <p:nvSpPr>
          <p:cNvPr id="8" name="ZoneTexte 7">
            <a:extLst>
              <a:ext uri="{FF2B5EF4-FFF2-40B4-BE49-F238E27FC236}">
                <a16:creationId xmlns:a16="http://schemas.microsoft.com/office/drawing/2014/main" id="{9E2DB9B7-CCEC-4820-965B-F911976D9690}"/>
              </a:ext>
            </a:extLst>
          </p:cNvPr>
          <p:cNvSpPr txBox="1"/>
          <p:nvPr userDrawn="1"/>
        </p:nvSpPr>
        <p:spPr>
          <a:xfrm>
            <a:off x="4610097" y="4119689"/>
            <a:ext cx="3147164" cy="307777"/>
          </a:xfrm>
          <a:prstGeom prst="rect">
            <a:avLst/>
          </a:prstGeom>
          <a:noFill/>
        </p:spPr>
        <p:txBody>
          <a:bodyPr wrap="square" rtlCol="0">
            <a:spAutoFit/>
          </a:bodyPr>
          <a:lstStyle/>
          <a:p>
            <a:pPr algn="ctr"/>
            <a:r>
              <a:rPr lang="fr-CA" sz="1400" b="1" dirty="0">
                <a:solidFill>
                  <a:srgbClr val="73B3D1"/>
                </a:solidFill>
              </a:rPr>
              <a:t>Prog. Web </a:t>
            </a:r>
            <a:r>
              <a:rPr lang="fr-CA" sz="1400" b="1">
                <a:solidFill>
                  <a:srgbClr val="73B3D1"/>
                </a:solidFill>
              </a:rPr>
              <a:t>orientée services</a:t>
            </a:r>
            <a:endParaRPr lang="fr-CA" sz="1400" b="1" dirty="0">
              <a:solidFill>
                <a:srgbClr val="73B3D1"/>
              </a:solidFill>
            </a:endParaRPr>
          </a:p>
        </p:txBody>
      </p:sp>
    </p:spTree>
    <p:extLst>
      <p:ext uri="{BB962C8B-B14F-4D97-AF65-F5344CB8AC3E}">
        <p14:creationId xmlns:p14="http://schemas.microsoft.com/office/powerpoint/2010/main" val="3880024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urquois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067BF9C4-08FF-48BA-ACF1-CA268AE923E8}"/>
              </a:ext>
            </a:extLst>
          </p:cNvPr>
          <p:cNvPicPr>
            <a:picLocks noChangeAspect="1"/>
          </p:cNvPicPr>
          <p:nvPr userDrawn="1"/>
        </p:nvPicPr>
        <p:blipFill>
          <a:blip r:embed="rId2"/>
          <a:stretch>
            <a:fillRect/>
          </a:stretch>
        </p:blipFill>
        <p:spPr>
          <a:xfrm>
            <a:off x="-1800" y="24745"/>
            <a:ext cx="12192000" cy="952500"/>
          </a:xfrm>
          <a:prstGeom prst="rect">
            <a:avLst/>
          </a:prstGeom>
        </p:spPr>
      </p:pic>
      <p:sp>
        <p:nvSpPr>
          <p:cNvPr id="3" name="Espace réservé du contenu 2">
            <a:extLst>
              <a:ext uri="{FF2B5EF4-FFF2-40B4-BE49-F238E27FC236}">
                <a16:creationId xmlns:a16="http://schemas.microsoft.com/office/drawing/2014/main" id="{86887879-74C7-44B8-9713-1E7ED19E4FE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B3D1"/>
                </a:solidFill>
              </a:defRPr>
            </a:lvl1pPr>
            <a:lvl2pPr marL="685800" indent="-228600">
              <a:buFont typeface="Symbol" panose="05050102010706020507" pitchFamily="18" charset="2"/>
              <a:buChar char="¨"/>
              <a:defRPr>
                <a:solidFill>
                  <a:srgbClr val="73B3D1"/>
                </a:solidFill>
              </a:defRPr>
            </a:lvl2pPr>
            <a:lvl3pPr marL="1143000" indent="-228600">
              <a:buFont typeface="Courier New" panose="02070309020205020404" pitchFamily="49" charset="0"/>
              <a:buChar char="o"/>
              <a:defRPr>
                <a:solidFill>
                  <a:srgbClr val="73B3D1"/>
                </a:solidFill>
              </a:defRPr>
            </a:lvl3pPr>
            <a:lvl4pPr>
              <a:defRPr>
                <a:solidFill>
                  <a:srgbClr val="73B3D1"/>
                </a:solidFill>
              </a:defRPr>
            </a:lvl4pPr>
            <a:lvl5pPr>
              <a:defRPr>
                <a:solidFill>
                  <a:srgbClr val="73B3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Tree>
    <p:extLst>
      <p:ext uri="{BB962C8B-B14F-4D97-AF65-F5344CB8AC3E}">
        <p14:creationId xmlns:p14="http://schemas.microsoft.com/office/powerpoint/2010/main" val="2287176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eu">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8831C0DA-CDEB-46FB-8048-815015FFBA41}"/>
              </a:ext>
            </a:extLst>
          </p:cNvPr>
          <p:cNvPicPr>
            <a:picLocks noChangeAspect="1"/>
          </p:cNvPicPr>
          <p:nvPr userDrawn="1"/>
        </p:nvPicPr>
        <p:blipFill>
          <a:blip r:embed="rId2"/>
          <a:stretch>
            <a:fillRect/>
          </a:stretch>
        </p:blipFill>
        <p:spPr>
          <a:xfrm>
            <a:off x="0" y="2550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7" name="Espace réservé du contenu 2">
            <a:extLst>
              <a:ext uri="{FF2B5EF4-FFF2-40B4-BE49-F238E27FC236}">
                <a16:creationId xmlns:a16="http://schemas.microsoft.com/office/drawing/2014/main" id="{1BF5F89A-8ACE-4A83-8A33-69645F7DCE0D}"/>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9CD1"/>
                </a:solidFill>
              </a:defRPr>
            </a:lvl1pPr>
            <a:lvl2pPr marL="685800" indent="-228600">
              <a:buFont typeface="Symbol" panose="05050102010706020507" pitchFamily="18" charset="2"/>
              <a:buChar char="¨"/>
              <a:defRPr>
                <a:solidFill>
                  <a:srgbClr val="739CD1"/>
                </a:solidFill>
              </a:defRPr>
            </a:lvl2pPr>
            <a:lvl3pPr marL="1143000" indent="-228600">
              <a:buFont typeface="Courier New" panose="02070309020205020404" pitchFamily="49" charset="0"/>
              <a:buChar char="o"/>
              <a:defRPr>
                <a:solidFill>
                  <a:srgbClr val="739CD1"/>
                </a:solidFill>
              </a:defRPr>
            </a:lvl3pPr>
            <a:lvl4pPr>
              <a:defRPr>
                <a:solidFill>
                  <a:srgbClr val="739CD1"/>
                </a:solidFill>
              </a:defRPr>
            </a:lvl4pPr>
            <a:lvl5pPr>
              <a:defRPr>
                <a:solidFill>
                  <a:srgbClr val="739C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2890445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digo">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EC7367DB-54B0-4E4B-9E49-482FCD217CE5}"/>
              </a:ext>
            </a:extLst>
          </p:cNvPr>
          <p:cNvPicPr>
            <a:picLocks noChangeAspect="1"/>
          </p:cNvPicPr>
          <p:nvPr userDrawn="1"/>
        </p:nvPicPr>
        <p:blipFill>
          <a:blip r:embed="rId2"/>
          <a:stretch>
            <a:fillRect/>
          </a:stretch>
        </p:blipFill>
        <p:spPr>
          <a:xfrm>
            <a:off x="-1800" y="2550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2148ABC2-9844-4986-9697-EF543188247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85D1"/>
                </a:solidFill>
              </a:defRPr>
            </a:lvl1pPr>
            <a:lvl2pPr marL="685800" indent="-228600">
              <a:buFont typeface="Symbol" panose="05050102010706020507" pitchFamily="18" charset="2"/>
              <a:buChar char="¨"/>
              <a:defRPr>
                <a:solidFill>
                  <a:srgbClr val="7385D1"/>
                </a:solidFill>
              </a:defRPr>
            </a:lvl2pPr>
            <a:lvl3pPr marL="1143000" indent="-228600">
              <a:buFont typeface="Courier New" panose="02070309020205020404" pitchFamily="49" charset="0"/>
              <a:buChar char="o"/>
              <a:defRPr>
                <a:solidFill>
                  <a:srgbClr val="7385D1"/>
                </a:solidFill>
              </a:defRPr>
            </a:lvl3pPr>
            <a:lvl4pPr>
              <a:defRPr>
                <a:solidFill>
                  <a:srgbClr val="7385D1"/>
                </a:solidFill>
              </a:defRPr>
            </a:lvl4pPr>
            <a:lvl5pPr>
              <a:defRPr>
                <a:solidFill>
                  <a:srgbClr val="7385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1458016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olet">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732488C-42DD-45B2-BC5F-796AED45A699}"/>
              </a:ext>
            </a:extLst>
          </p:cNvPr>
          <p:cNvPicPr>
            <a:picLocks noChangeAspect="1"/>
          </p:cNvPicPr>
          <p:nvPr userDrawn="1"/>
        </p:nvPicPr>
        <p:blipFill>
          <a:blip r:embed="rId2"/>
          <a:stretch>
            <a:fillRect/>
          </a:stretch>
        </p:blipFill>
        <p:spPr>
          <a:xfrm>
            <a:off x="0" y="2355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12922F56-F440-42E3-AA30-4D16C008B971}"/>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9073D1"/>
                </a:solidFill>
              </a:defRPr>
            </a:lvl1pPr>
            <a:lvl2pPr marL="685800" indent="-228600">
              <a:buFont typeface="Symbol" panose="05050102010706020507" pitchFamily="18" charset="2"/>
              <a:buChar char="¨"/>
              <a:defRPr>
                <a:solidFill>
                  <a:srgbClr val="9073D1"/>
                </a:solidFill>
              </a:defRPr>
            </a:lvl2pPr>
            <a:lvl3pPr marL="1143000" indent="-228600">
              <a:buFont typeface="Courier New" panose="02070309020205020404" pitchFamily="49" charset="0"/>
              <a:buChar char="o"/>
              <a:defRPr>
                <a:solidFill>
                  <a:srgbClr val="9073D1"/>
                </a:solidFill>
              </a:defRPr>
            </a:lvl3pPr>
            <a:lvl4pPr>
              <a:defRPr>
                <a:solidFill>
                  <a:srgbClr val="9073D1"/>
                </a:solidFill>
              </a:defRPr>
            </a:lvl4pPr>
            <a:lvl5pPr>
              <a:defRPr>
                <a:solidFill>
                  <a:srgbClr val="9073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1234003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genta">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35806CBB-B0BC-460C-8CB1-5648902E3260}"/>
              </a:ext>
            </a:extLst>
          </p:cNvPr>
          <p:cNvPicPr>
            <a:picLocks noChangeAspect="1"/>
          </p:cNvPicPr>
          <p:nvPr userDrawn="1"/>
        </p:nvPicPr>
        <p:blipFill>
          <a:blip r:embed="rId2"/>
          <a:stretch>
            <a:fillRect/>
          </a:stretch>
        </p:blipFill>
        <p:spPr>
          <a:xfrm>
            <a:off x="0" y="23363"/>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512B729B-B9CC-4AB0-8B71-146BCB45989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B177BF"/>
                </a:solidFill>
              </a:defRPr>
            </a:lvl1pPr>
            <a:lvl2pPr marL="685800" indent="-228600">
              <a:buFont typeface="Symbol" panose="05050102010706020507" pitchFamily="18" charset="2"/>
              <a:buChar char="¨"/>
              <a:defRPr>
                <a:solidFill>
                  <a:srgbClr val="B177BF"/>
                </a:solidFill>
              </a:defRPr>
            </a:lvl2pPr>
            <a:lvl3pPr marL="1143000" indent="-228600">
              <a:buFont typeface="Courier New" panose="02070309020205020404" pitchFamily="49" charset="0"/>
              <a:buChar char="o"/>
              <a:defRPr>
                <a:solidFill>
                  <a:srgbClr val="B177BF"/>
                </a:solidFill>
              </a:defRPr>
            </a:lvl3pPr>
            <a:lvl4pPr>
              <a:defRPr>
                <a:solidFill>
                  <a:srgbClr val="B177BF"/>
                </a:solidFill>
              </a:defRPr>
            </a:lvl4pPr>
            <a:lvl5pPr>
              <a:defRPr>
                <a:solidFill>
                  <a:srgbClr val="B177BF"/>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3052392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ose">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01F50723-364E-4E6E-BF7D-4DBDB67451E8}"/>
              </a:ext>
            </a:extLst>
          </p:cNvPr>
          <p:cNvPicPr>
            <a:picLocks noChangeAspect="1"/>
          </p:cNvPicPr>
          <p:nvPr userDrawn="1"/>
        </p:nvPicPr>
        <p:blipFill>
          <a:blip r:embed="rId2"/>
          <a:stretch>
            <a:fillRect/>
          </a:stretch>
        </p:blipFill>
        <p:spPr>
          <a:xfrm>
            <a:off x="-1800" y="2355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03970E7C-C550-44E4-B9CD-AB1516EE278D}"/>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BF779D"/>
                </a:solidFill>
              </a:defRPr>
            </a:lvl1pPr>
            <a:lvl2pPr marL="685800" indent="-228600">
              <a:buFont typeface="Symbol" panose="05050102010706020507" pitchFamily="18" charset="2"/>
              <a:buChar char="¨"/>
              <a:defRPr>
                <a:solidFill>
                  <a:srgbClr val="BF779D"/>
                </a:solidFill>
              </a:defRPr>
            </a:lvl2pPr>
            <a:lvl3pPr marL="1143000" indent="-228600">
              <a:buFont typeface="Courier New" panose="02070309020205020404" pitchFamily="49" charset="0"/>
              <a:buChar char="o"/>
              <a:defRPr>
                <a:solidFill>
                  <a:srgbClr val="BF779D"/>
                </a:solidFill>
              </a:defRPr>
            </a:lvl3pPr>
            <a:lvl4pPr>
              <a:defRPr>
                <a:solidFill>
                  <a:srgbClr val="BF779D"/>
                </a:solidFill>
              </a:defRPr>
            </a:lvl4pPr>
            <a:lvl5pPr>
              <a:defRPr>
                <a:solidFill>
                  <a:srgbClr val="BF779D"/>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3598691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06D8F19-2F8F-4068-852D-9F283AA45A44}"/>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fr-FR"/>
              <a:t>Modifiez le style du titre</a:t>
            </a:r>
            <a:endParaRPr lang="fr-CA"/>
          </a:p>
        </p:txBody>
      </p:sp>
      <p:sp>
        <p:nvSpPr>
          <p:cNvPr id="3" name="Espace réservé du texte 2">
            <a:extLst>
              <a:ext uri="{FF2B5EF4-FFF2-40B4-BE49-F238E27FC236}">
                <a16:creationId xmlns:a16="http://schemas.microsoft.com/office/drawing/2014/main" id="{4420C911-4971-431E-9C8F-E9DEAC1A951B}"/>
              </a:ext>
            </a:extLst>
          </p:cNvPr>
          <p:cNvSpPr>
            <a:spLocks noGrp="1"/>
          </p:cNvSpPr>
          <p:nvPr>
            <p:ph type="body" idx="1"/>
          </p:nvPr>
        </p:nvSpPr>
        <p:spPr>
          <a:xfrm>
            <a:off x="838200" y="1825625"/>
            <a:ext cx="105120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BA1EA3A6-5F28-4AC1-8DF1-3C5689D032F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A36C02-C10D-4F70-ADA5-0F3523AD6F2E}" type="datetimeFigureOut">
              <a:rPr lang="fr-CA" smtClean="0"/>
              <a:t>2023-04-27</a:t>
            </a:fld>
            <a:endParaRPr lang="fr-CA" dirty="0"/>
          </a:p>
        </p:txBody>
      </p:sp>
      <p:sp>
        <p:nvSpPr>
          <p:cNvPr id="5" name="Espace réservé du pied de page 4">
            <a:extLst>
              <a:ext uri="{FF2B5EF4-FFF2-40B4-BE49-F238E27FC236}">
                <a16:creationId xmlns:a16="http://schemas.microsoft.com/office/drawing/2014/main" id="{7A2F1293-9D7D-422C-8191-3FEAB102893F}"/>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CA" dirty="0"/>
          </a:p>
        </p:txBody>
      </p:sp>
      <p:sp>
        <p:nvSpPr>
          <p:cNvPr id="6" name="Espace réservé du numéro de diapositive 5">
            <a:extLst>
              <a:ext uri="{FF2B5EF4-FFF2-40B4-BE49-F238E27FC236}">
                <a16:creationId xmlns:a16="http://schemas.microsoft.com/office/drawing/2014/main" id="{5DA5EFF0-A580-491E-A7BD-3EF42D05459C}"/>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CBE6A3-4AEF-4734-8AB8-E4DE745DFB5E}" type="slidenum">
              <a:rPr lang="fr-CA" smtClean="0"/>
              <a:t>‹N°›</a:t>
            </a:fld>
            <a:endParaRPr lang="fr-CA" dirty="0"/>
          </a:p>
        </p:txBody>
      </p:sp>
    </p:spTree>
    <p:extLst>
      <p:ext uri="{BB962C8B-B14F-4D97-AF65-F5344CB8AC3E}">
        <p14:creationId xmlns:p14="http://schemas.microsoft.com/office/powerpoint/2010/main" val="494001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imagesloaded.desandro.com/" TargetMode="External"/><Relationship Id="rId2" Type="http://schemas.openxmlformats.org/officeDocument/2006/relationships/hyperlink" Target="https://masonry.desandro.com/"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E47A1CE-E74F-4ED4-BD88-F5E5E811F2A3}"/>
              </a:ext>
            </a:extLst>
          </p:cNvPr>
          <p:cNvSpPr>
            <a:spLocks noGrp="1"/>
          </p:cNvSpPr>
          <p:nvPr>
            <p:ph type="ctrTitle"/>
          </p:nvPr>
        </p:nvSpPr>
        <p:spPr/>
        <p:txBody>
          <a:bodyPr/>
          <a:lstStyle/>
          <a:p>
            <a:r>
              <a:rPr lang="fr-CA" noProof="0" dirty="0"/>
              <a:t>Semaine 1</a:t>
            </a:r>
            <a:r>
              <a:rPr lang="fr-CA" dirty="0"/>
              <a:t>2</a:t>
            </a:r>
            <a:endParaRPr lang="fr-CA" noProof="0" dirty="0"/>
          </a:p>
        </p:txBody>
      </p:sp>
      <p:sp>
        <p:nvSpPr>
          <p:cNvPr id="3" name="Sous-titre 2">
            <a:extLst>
              <a:ext uri="{FF2B5EF4-FFF2-40B4-BE49-F238E27FC236}">
                <a16:creationId xmlns:a16="http://schemas.microsoft.com/office/drawing/2014/main" id="{56FD0B83-54B8-4E49-8084-D8400451C42B}"/>
              </a:ext>
            </a:extLst>
          </p:cNvPr>
          <p:cNvSpPr>
            <a:spLocks noGrp="1"/>
          </p:cNvSpPr>
          <p:nvPr>
            <p:ph type="subTitle" idx="1"/>
          </p:nvPr>
        </p:nvSpPr>
        <p:spPr>
          <a:xfrm>
            <a:off x="0" y="3602038"/>
            <a:ext cx="12192000" cy="431011"/>
          </a:xfrm>
        </p:spPr>
        <p:txBody>
          <a:bodyPr>
            <a:normAutofit/>
          </a:bodyPr>
          <a:lstStyle/>
          <a:p>
            <a:r>
              <a:rPr lang="en-CA" sz="2000" noProof="0" dirty="0" err="1"/>
              <a:t>Librairies</a:t>
            </a:r>
            <a:r>
              <a:rPr lang="en-CA" sz="2000" noProof="0" dirty="0"/>
              <a:t> JS</a:t>
            </a:r>
            <a:endParaRPr lang="fr-CA" sz="2000" i="1" noProof="0" dirty="0"/>
          </a:p>
        </p:txBody>
      </p:sp>
      <p:pic>
        <p:nvPicPr>
          <p:cNvPr id="7" name="Image 6">
            <a:extLst>
              <a:ext uri="{FF2B5EF4-FFF2-40B4-BE49-F238E27FC236}">
                <a16:creationId xmlns:a16="http://schemas.microsoft.com/office/drawing/2014/main" id="{D3DCC185-253A-44B9-B769-D22A5C10E4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5299" y="4492752"/>
            <a:ext cx="1216634" cy="1216634"/>
          </a:xfrm>
          <a:prstGeom prst="rect">
            <a:avLst/>
          </a:prstGeom>
        </p:spPr>
      </p:pic>
      <p:pic>
        <p:nvPicPr>
          <p:cNvPr id="5" name="Image 4">
            <a:extLst>
              <a:ext uri="{FF2B5EF4-FFF2-40B4-BE49-F238E27FC236}">
                <a16:creationId xmlns:a16="http://schemas.microsoft.com/office/drawing/2014/main" id="{6C3130F9-3CE6-4243-B04A-6BC8A6B490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0872" y="4306783"/>
            <a:ext cx="1534427" cy="1534427"/>
          </a:xfrm>
          <a:prstGeom prst="rect">
            <a:avLst/>
          </a:prstGeom>
        </p:spPr>
      </p:pic>
    </p:spTree>
    <p:extLst>
      <p:ext uri="{BB962C8B-B14F-4D97-AF65-F5344CB8AC3E}">
        <p14:creationId xmlns:p14="http://schemas.microsoft.com/office/powerpoint/2010/main" val="358362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6</a:t>
            </a:r>
            <a:r>
              <a:rPr lang="fr-CA" dirty="0"/>
              <a:t> : Ajouter ce code </a:t>
            </a:r>
            <a:r>
              <a:rPr lang="fr-CA" dirty="0" err="1">
                <a:solidFill>
                  <a:srgbClr val="FA4098"/>
                </a:solidFill>
              </a:rPr>
              <a:t>TypeScript</a:t>
            </a:r>
            <a:r>
              <a:rPr lang="fr-CA" dirty="0"/>
              <a:t> dans le composant</a:t>
            </a:r>
          </a:p>
          <a:p>
            <a:pPr lvl="2"/>
            <a:endParaRPr lang="fr-CA" dirty="0"/>
          </a:p>
          <a:p>
            <a:pPr lvl="2"/>
            <a:r>
              <a:rPr lang="fr-CA" dirty="0"/>
              <a:t> Variable pour le composant :</a:t>
            </a:r>
          </a:p>
          <a:p>
            <a:pPr lvl="2"/>
            <a:endParaRPr lang="fr-CA" dirty="0"/>
          </a:p>
          <a:p>
            <a:pPr lvl="2"/>
            <a:endParaRPr lang="fr-CA" dirty="0"/>
          </a:p>
          <a:p>
            <a:pPr lvl="2"/>
            <a:endParaRPr lang="fr-CA" dirty="0"/>
          </a:p>
          <a:p>
            <a:pPr lvl="2"/>
            <a:r>
              <a:rPr lang="fr-CA" dirty="0"/>
              <a:t> Deux fonctions :</a:t>
            </a:r>
          </a:p>
        </p:txBody>
      </p:sp>
      <p:sp>
        <p:nvSpPr>
          <p:cNvPr id="5" name="ZoneTexte 4">
            <a:extLst>
              <a:ext uri="{FF2B5EF4-FFF2-40B4-BE49-F238E27FC236}">
                <a16:creationId xmlns:a16="http://schemas.microsoft.com/office/drawing/2014/main" id="{E0C7BB2D-F540-33F9-74A9-7A52CC737B3E}"/>
              </a:ext>
            </a:extLst>
          </p:cNvPr>
          <p:cNvSpPr txBox="1"/>
          <p:nvPr/>
        </p:nvSpPr>
        <p:spPr>
          <a:xfrm>
            <a:off x="392186" y="4161069"/>
            <a:ext cx="5287162" cy="2339102"/>
          </a:xfrm>
          <a:prstGeom prst="rect">
            <a:avLst/>
          </a:prstGeom>
          <a:noFill/>
          <a:ln w="28575">
            <a:solidFill>
              <a:srgbClr val="739CD1"/>
            </a:solidFill>
          </a:ln>
        </p:spPr>
        <p:txBody>
          <a:bodyPr wrap="square">
            <a:spAutoFit/>
          </a:bodyPr>
          <a:lstStyle/>
          <a:p>
            <a:r>
              <a:rPr lang="en-CA" sz="1600" b="0" dirty="0" err="1">
                <a:solidFill>
                  <a:srgbClr val="000000"/>
                </a:solidFill>
                <a:effectLst/>
                <a:latin typeface="Consolas" panose="020B0609020204030204" pitchFamily="49" charset="0"/>
              </a:rPr>
              <a:t>ngAfterViewInit</a:t>
            </a:r>
            <a:r>
              <a:rPr lang="en-CA" sz="1600" b="0" dirty="0">
                <a:solidFill>
                  <a:srgbClr val="000000"/>
                </a:solidFill>
                <a:effectLst/>
                <a:latin typeface="Consolas" panose="020B0609020204030204" pitchFamily="49" charset="0"/>
              </a:rPr>
              <a:t>() { </a:t>
            </a:r>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.glideitems.changes.subscribe</a:t>
            </a:r>
            <a:r>
              <a:rPr lang="en-CA" sz="1600" b="0" dirty="0">
                <a:solidFill>
                  <a:srgbClr val="000000"/>
                </a:solidFill>
                <a:effectLst/>
                <a:latin typeface="Consolas" panose="020B0609020204030204" pitchFamily="49" charset="0"/>
              </a:rPr>
              <a:t>(e </a:t>
            </a:r>
            <a:r>
              <a:rPr lang="en-CA" sz="1600" b="0" dirty="0">
                <a:solidFill>
                  <a:srgbClr val="0000FF"/>
                </a:solidFill>
                <a:effectLst/>
                <a:latin typeface="Consolas" panose="020B0609020204030204" pitchFamily="49" charset="0"/>
              </a:rPr>
              <a:t>=&gt;</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a:solidFill>
                  <a:srgbClr val="0000FF"/>
                </a:solidFill>
                <a:effectLst/>
                <a:latin typeface="Consolas" panose="020B0609020204030204" pitchFamily="49" charset="0"/>
              </a:rPr>
              <a:t>if</a:t>
            </a:r>
            <a:r>
              <a:rPr lang="en-CA" sz="1600" b="0" dirty="0">
                <a:solidFill>
                  <a:srgbClr val="000000"/>
                </a:solidFill>
                <a:effectLst/>
                <a:latin typeface="Consolas" panose="020B0609020204030204" pitchFamily="49" charset="0"/>
              </a:rPr>
              <a:t>(</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.glideitems.length</a:t>
            </a:r>
            <a:r>
              <a:rPr lang="en-CA" sz="1600" b="0" dirty="0">
                <a:solidFill>
                  <a:srgbClr val="000000"/>
                </a:solidFill>
                <a:effectLst/>
                <a:latin typeface="Consolas" panose="020B0609020204030204" pitchFamily="49" charset="0"/>
              </a:rPr>
              <a:t> &gt; </a:t>
            </a:r>
            <a:r>
              <a:rPr lang="en-CA" sz="1600" b="0" dirty="0">
                <a:solidFill>
                  <a:srgbClr val="098658"/>
                </a:solidFill>
                <a:effectLst/>
                <a:latin typeface="Consolas" panose="020B0609020204030204" pitchFamily="49" charset="0"/>
              </a:rPr>
              <a:t>0</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p>
        </p:txBody>
      </p:sp>
      <p:sp>
        <p:nvSpPr>
          <p:cNvPr id="7" name="ZoneTexte 6">
            <a:extLst>
              <a:ext uri="{FF2B5EF4-FFF2-40B4-BE49-F238E27FC236}">
                <a16:creationId xmlns:a16="http://schemas.microsoft.com/office/drawing/2014/main" id="{AC6BA807-327A-73C3-F4C5-5759CF76B873}"/>
              </a:ext>
            </a:extLst>
          </p:cNvPr>
          <p:cNvSpPr txBox="1"/>
          <p:nvPr/>
        </p:nvSpPr>
        <p:spPr>
          <a:xfrm>
            <a:off x="5912141" y="4161069"/>
            <a:ext cx="5820561" cy="2308324"/>
          </a:xfrm>
          <a:prstGeom prst="rect">
            <a:avLst/>
          </a:prstGeom>
          <a:noFill/>
          <a:ln w="28575">
            <a:solidFill>
              <a:srgbClr val="739CD1"/>
            </a:solidFill>
          </a:ln>
        </p:spPr>
        <p:txBody>
          <a:bodyPr wrap="square">
            <a:spAutoFit/>
          </a:bodyPr>
          <a:lstStyle/>
          <a:p>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a:solidFill>
                  <a:srgbClr val="0000FF"/>
                </a:solidFill>
                <a:effectLst/>
                <a:latin typeface="Consolas" panose="020B0609020204030204" pitchFamily="49" charset="0"/>
              </a:rPr>
              <a:t>var</a:t>
            </a:r>
            <a:r>
              <a:rPr lang="en-CA" sz="1600" b="0" dirty="0">
                <a:solidFill>
                  <a:srgbClr val="000000"/>
                </a:solidFill>
                <a:effectLst/>
                <a:latin typeface="Consolas" panose="020B0609020204030204" pitchFamily="49" charset="0"/>
              </a:rPr>
              <a:t> glide = </a:t>
            </a:r>
            <a:r>
              <a:rPr lang="en-CA" sz="1600" b="0" dirty="0">
                <a:solidFill>
                  <a:srgbClr val="0000FF"/>
                </a:solidFill>
                <a:effectLst/>
                <a:latin typeface="Consolas" panose="020B0609020204030204" pitchFamily="49" charset="0"/>
              </a:rPr>
              <a:t>new</a:t>
            </a:r>
            <a:r>
              <a:rPr lang="en-CA" sz="1600" b="0" dirty="0">
                <a:solidFill>
                  <a:srgbClr val="000000"/>
                </a:solidFill>
                <a:effectLst/>
                <a:latin typeface="Consolas" panose="020B0609020204030204" pitchFamily="49" charset="0"/>
              </a:rPr>
              <a:t> Glide(</a:t>
            </a:r>
            <a:r>
              <a:rPr lang="en-CA" sz="1600" b="0" dirty="0">
                <a:solidFill>
                  <a:srgbClr val="A31515"/>
                </a:solidFill>
                <a:effectLst/>
                <a:latin typeface="Consolas" panose="020B0609020204030204" pitchFamily="49" charset="0"/>
              </a:rPr>
              <a:t>'.glide'</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type: </a:t>
            </a:r>
            <a:r>
              <a:rPr lang="en-CA" sz="1600" b="0" dirty="0">
                <a:solidFill>
                  <a:srgbClr val="A31515"/>
                </a:solidFill>
                <a:effectLst/>
                <a:latin typeface="Consolas" panose="020B0609020204030204" pitchFamily="49" charset="0"/>
              </a:rPr>
              <a:t>'carousel'</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focusAt</a:t>
            </a:r>
            <a:r>
              <a:rPr lang="en-CA" sz="1600" b="0" dirty="0">
                <a:solidFill>
                  <a:srgbClr val="000000"/>
                </a:solidFill>
                <a:effectLst/>
                <a:latin typeface="Consolas" panose="020B0609020204030204" pitchFamily="49" charset="0"/>
              </a:rPr>
              <a:t>: </a:t>
            </a:r>
            <a:r>
              <a:rPr lang="en-CA" sz="1600" b="0" dirty="0">
                <a:solidFill>
                  <a:srgbClr val="A31515"/>
                </a:solidFill>
                <a:effectLst/>
                <a:latin typeface="Consolas" panose="020B0609020204030204" pitchFamily="49" charset="0"/>
              </a:rPr>
              <a:t>'center'</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perView</a:t>
            </a:r>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Math.ceil</a:t>
            </a:r>
            <a:r>
              <a:rPr lang="en-CA" sz="1600" b="0" dirty="0">
                <a:solidFill>
                  <a:srgbClr val="000000"/>
                </a:solidFill>
                <a:effectLst/>
                <a:latin typeface="Consolas" panose="020B0609020204030204" pitchFamily="49" charset="0"/>
              </a:rPr>
              <a:t>(</a:t>
            </a:r>
            <a:r>
              <a:rPr lang="en-CA" sz="1600" b="0" dirty="0" err="1">
                <a:solidFill>
                  <a:srgbClr val="000000"/>
                </a:solidFill>
                <a:effectLst/>
                <a:latin typeface="Consolas" panose="020B0609020204030204" pitchFamily="49" charset="0"/>
              </a:rPr>
              <a:t>window.innerWidth</a:t>
            </a:r>
            <a:r>
              <a:rPr lang="en-CA" sz="1600" b="0" dirty="0">
                <a:solidFill>
                  <a:srgbClr val="000000"/>
                </a:solidFill>
                <a:effectLst/>
                <a:latin typeface="Consolas" panose="020B0609020204030204" pitchFamily="49" charset="0"/>
              </a:rPr>
              <a:t> / </a:t>
            </a:r>
            <a:r>
              <a:rPr lang="en-CA" sz="1600" b="0" dirty="0">
                <a:solidFill>
                  <a:srgbClr val="098658"/>
                </a:solidFill>
                <a:effectLst/>
                <a:latin typeface="Consolas" panose="020B0609020204030204" pitchFamily="49" charset="0"/>
              </a:rPr>
              <a:t>400</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glide.mount</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p:txBody>
      </p:sp>
      <p:sp>
        <p:nvSpPr>
          <p:cNvPr id="8" name="ZoneTexte 7">
            <a:extLst>
              <a:ext uri="{FF2B5EF4-FFF2-40B4-BE49-F238E27FC236}">
                <a16:creationId xmlns:a16="http://schemas.microsoft.com/office/drawing/2014/main" id="{06652C52-616E-0D83-1B2F-DE67F68F6402}"/>
              </a:ext>
            </a:extLst>
          </p:cNvPr>
          <p:cNvSpPr txBox="1"/>
          <p:nvPr/>
        </p:nvSpPr>
        <p:spPr>
          <a:xfrm>
            <a:off x="8081463" y="5439124"/>
            <a:ext cx="3556198" cy="461665"/>
          </a:xfrm>
          <a:prstGeom prst="rect">
            <a:avLst/>
          </a:prstGeom>
          <a:noFill/>
        </p:spPr>
        <p:txBody>
          <a:bodyPr wrap="square" rtlCol="0">
            <a:spAutoFit/>
          </a:bodyPr>
          <a:lstStyle/>
          <a:p>
            <a:r>
              <a:rPr lang="fr-CA" sz="1200" dirty="0">
                <a:solidFill>
                  <a:srgbClr val="FA4098"/>
                </a:solidFill>
              </a:rPr>
              <a:t>N’hésitez pas à jouer avec la valeur de </a:t>
            </a:r>
            <a:r>
              <a:rPr lang="fr-CA" sz="1200" dirty="0" err="1">
                <a:solidFill>
                  <a:srgbClr val="FA4098"/>
                </a:solidFill>
              </a:rPr>
              <a:t>perView</a:t>
            </a:r>
            <a:r>
              <a:rPr lang="fr-CA" sz="1200" dirty="0">
                <a:solidFill>
                  <a:srgbClr val="FA4098"/>
                </a:solidFill>
              </a:rPr>
              <a:t>, qui détermine le nombre d’images affichées à la fois.</a:t>
            </a:r>
          </a:p>
        </p:txBody>
      </p:sp>
      <p:sp>
        <p:nvSpPr>
          <p:cNvPr id="10" name="ZoneTexte 9">
            <a:extLst>
              <a:ext uri="{FF2B5EF4-FFF2-40B4-BE49-F238E27FC236}">
                <a16:creationId xmlns:a16="http://schemas.microsoft.com/office/drawing/2014/main" id="{BFDEDDCE-2840-ADB8-2DF4-7E6003590D6B}"/>
              </a:ext>
            </a:extLst>
          </p:cNvPr>
          <p:cNvSpPr txBox="1"/>
          <p:nvPr/>
        </p:nvSpPr>
        <p:spPr>
          <a:xfrm>
            <a:off x="1254503" y="2721783"/>
            <a:ext cx="9682993" cy="338554"/>
          </a:xfrm>
          <a:prstGeom prst="rect">
            <a:avLst/>
          </a:prstGeom>
          <a:noFill/>
          <a:ln w="28575">
            <a:solidFill>
              <a:srgbClr val="739CD1"/>
            </a:solidFill>
          </a:ln>
        </p:spPr>
        <p:txBody>
          <a:bodyPr wrap="square">
            <a:spAutoFit/>
          </a:bodyPr>
          <a:lstStyle/>
          <a:p>
            <a:r>
              <a:rPr lang="en-US" sz="1600" b="0" dirty="0">
                <a:solidFill>
                  <a:srgbClr val="000000"/>
                </a:solidFill>
                <a:effectLst/>
                <a:latin typeface="Consolas" panose="020B0609020204030204" pitchFamily="49" charset="0"/>
              </a:rPr>
              <a:t>@ViewChildren(</a:t>
            </a:r>
            <a:r>
              <a:rPr lang="en-US" sz="1600" b="0" dirty="0">
                <a:solidFill>
                  <a:srgbClr val="A31515"/>
                </a:solidFill>
                <a:effectLst/>
                <a:latin typeface="Consolas" panose="020B0609020204030204" pitchFamily="49" charset="0"/>
              </a:rPr>
              <a:t>'glideitems'</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glideitems</a:t>
            </a:r>
            <a:r>
              <a:rPr lang="en-US" sz="1600" b="0" dirty="0">
                <a:solidFill>
                  <a:srgbClr val="000000"/>
                </a:solidFill>
                <a:effectLst/>
                <a:latin typeface="Consolas" panose="020B0609020204030204" pitchFamily="49" charset="0"/>
              </a:rPr>
              <a:t> : </a:t>
            </a:r>
            <a:r>
              <a:rPr lang="en-US" sz="1600" b="0" dirty="0" err="1">
                <a:solidFill>
                  <a:srgbClr val="000000"/>
                </a:solidFill>
                <a:effectLst/>
                <a:latin typeface="Consolas" panose="020B0609020204030204" pitchFamily="49" charset="0"/>
              </a:rPr>
              <a:t>QueryList</a:t>
            </a:r>
            <a:r>
              <a:rPr lang="en-US" sz="1600" b="0" dirty="0">
                <a:solidFill>
                  <a:srgbClr val="000000"/>
                </a:solidFill>
                <a:effectLst/>
                <a:latin typeface="Consolas" panose="020B0609020204030204" pitchFamily="49" charset="0"/>
              </a:rPr>
              <a:t>&lt;any&gt; = </a:t>
            </a:r>
            <a:r>
              <a:rPr lang="en-US" sz="1600" b="0" dirty="0">
                <a:solidFill>
                  <a:srgbClr val="0000FF"/>
                </a:solidFill>
                <a:effectLst/>
                <a:latin typeface="Consolas" panose="020B0609020204030204" pitchFamily="49" charset="0"/>
              </a:rPr>
              <a:t>new</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QueryList</a:t>
            </a:r>
            <a:r>
              <a:rPr lang="en-US"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56041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7</a:t>
            </a:r>
            <a:r>
              <a:rPr lang="fr-CA" dirty="0"/>
              <a:t> : Code HTML pour le carrousel</a:t>
            </a:r>
          </a:p>
          <a:p>
            <a:pPr lvl="2"/>
            <a:r>
              <a:rPr lang="fr-CA" dirty="0"/>
              <a:t> Dans cet exemple, </a:t>
            </a:r>
            <a:r>
              <a:rPr lang="fr-CA" dirty="0" err="1">
                <a:solidFill>
                  <a:srgbClr val="FA4098"/>
                </a:solidFill>
              </a:rPr>
              <a:t>birbs</a:t>
            </a:r>
            <a:r>
              <a:rPr lang="fr-CA" dirty="0"/>
              <a:t> est un tableau d’objets dont on affichage les images.</a:t>
            </a:r>
          </a:p>
        </p:txBody>
      </p:sp>
      <p:sp>
        <p:nvSpPr>
          <p:cNvPr id="5" name="ZoneTexte 4">
            <a:extLst>
              <a:ext uri="{FF2B5EF4-FFF2-40B4-BE49-F238E27FC236}">
                <a16:creationId xmlns:a16="http://schemas.microsoft.com/office/drawing/2014/main" id="{8EF89898-1179-DE6E-DEBC-0F066C02FB05}"/>
              </a:ext>
            </a:extLst>
          </p:cNvPr>
          <p:cNvSpPr txBox="1"/>
          <p:nvPr/>
        </p:nvSpPr>
        <p:spPr>
          <a:xfrm>
            <a:off x="801498" y="2465172"/>
            <a:ext cx="10337333" cy="4131900"/>
          </a:xfrm>
          <a:prstGeom prst="rect">
            <a:avLst/>
          </a:prstGeom>
          <a:noFill/>
          <a:ln w="28575">
            <a:solidFill>
              <a:srgbClr val="739CD1"/>
            </a:solidFill>
          </a:ln>
        </p:spPr>
        <p:txBody>
          <a:bodyPr wrap="square">
            <a:spAutoFit/>
          </a:bodyPr>
          <a:lstStyle/>
          <a:p>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"width: 100%;"</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ngIf</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birbs.length</a:t>
            </a:r>
            <a:r>
              <a:rPr lang="en-CA" sz="1050" b="0" dirty="0">
                <a:solidFill>
                  <a:srgbClr val="0000FF"/>
                </a:solidFill>
                <a:effectLst/>
                <a:latin typeface="Consolas" panose="020B0609020204030204" pitchFamily="49" charset="0"/>
              </a:rPr>
              <a:t> &gt; 0"</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"glide"</a:t>
            </a:r>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glide__track</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el</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"track"</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ul</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glide__slides</a:t>
            </a:r>
            <a:r>
              <a:rPr lang="en-CA" sz="1050" b="0" dirty="0">
                <a:solidFill>
                  <a:srgbClr val="0000FF"/>
                </a:solidFill>
                <a:effectLst/>
                <a:latin typeface="Consolas" panose="020B0609020204030204" pitchFamily="49" charset="0"/>
              </a:rPr>
              <a: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&lt;li</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glide__slide</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"height: 400px;"</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ngFor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"let b of </a:t>
            </a:r>
            <a:r>
              <a:rPr lang="en-CA" sz="1050" b="0" dirty="0" err="1">
                <a:solidFill>
                  <a:srgbClr val="0000FF"/>
                </a:solidFill>
                <a:effectLst/>
                <a:latin typeface="Consolas" panose="020B0609020204030204" pitchFamily="49" charset="0"/>
              </a:rPr>
              <a:t>birbs</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#glideitems</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&lt;img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src</a:t>
            </a:r>
            <a:r>
              <a:rPr lang="en-CA" sz="1050" b="0" dirty="0">
                <a:solidFill>
                  <a:srgbClr val="E50000"/>
                </a:solidFill>
                <a:effectLst/>
                <a:latin typeface="Consolas" panose="020B0609020204030204" pitchFamily="49" charset="0"/>
              </a:rPr>
              <a: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"'https://localhost:7124/</a:t>
            </a:r>
            <a:r>
              <a:rPr lang="en-CA" sz="1050" b="0" dirty="0" err="1">
                <a:solidFill>
                  <a:srgbClr val="0000FF"/>
                </a:solidFill>
                <a:effectLst/>
                <a:latin typeface="Consolas" panose="020B0609020204030204" pitchFamily="49" charset="0"/>
              </a:rPr>
              <a:t>api</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Birbs</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GetBirbPicture</a:t>
            </a:r>
            <a:r>
              <a:rPr lang="en-CA" sz="1050" b="0" dirty="0">
                <a:solidFill>
                  <a:srgbClr val="0000FF"/>
                </a:solidFill>
                <a:effectLst/>
                <a:latin typeface="Consolas" panose="020B0609020204030204" pitchFamily="49" charset="0"/>
              </a:rPr>
              <a:t>/miniature/' + b.id"</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"object-fit: </a:t>
            </a:r>
            <a:r>
              <a:rPr lang="en-CA" sz="1050" b="0" dirty="0" err="1">
                <a:solidFill>
                  <a:srgbClr val="0000FF"/>
                </a:solidFill>
                <a:effectLst/>
                <a:latin typeface="Consolas" panose="020B0609020204030204" pitchFamily="49" charset="0"/>
              </a:rPr>
              <a:t>cover;width</a:t>
            </a:r>
            <a:r>
              <a:rPr lang="en-CA" sz="1050" b="0" dirty="0">
                <a:solidFill>
                  <a:srgbClr val="0000FF"/>
                </a:solidFill>
                <a:effectLst/>
                <a:latin typeface="Consolas" panose="020B0609020204030204" pitchFamily="49" charset="0"/>
              </a:rPr>
              <a:t>: 100%; height: 100%;"</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&lt;/li&gt;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ul</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008000"/>
                </a:solidFill>
                <a:effectLst/>
                <a:latin typeface="Consolas" panose="020B0609020204030204" pitchFamily="49" charset="0"/>
              </a:rPr>
              <a:t>&lt;!-- Les </a:t>
            </a:r>
            <a:r>
              <a:rPr lang="en-CA" sz="1050" b="0" dirty="0" err="1">
                <a:solidFill>
                  <a:srgbClr val="008000"/>
                </a:solidFill>
                <a:effectLst/>
                <a:latin typeface="Consolas" panose="020B0609020204030204" pitchFamily="49" charset="0"/>
              </a:rPr>
              <a:t>flèches</a:t>
            </a:r>
            <a:r>
              <a:rPr lang="en-CA" sz="1050" b="0" dirty="0">
                <a:solidFill>
                  <a:srgbClr val="008000"/>
                </a:solidFill>
                <a:effectLst/>
                <a:latin typeface="Consolas" panose="020B0609020204030204" pitchFamily="49" charset="0"/>
              </a:rPr>
              <a:t> pour le </a:t>
            </a:r>
            <a:r>
              <a:rPr lang="en-CA" sz="1050" b="0" dirty="0" err="1">
                <a:solidFill>
                  <a:srgbClr val="008000"/>
                </a:solidFill>
                <a:effectLst/>
                <a:latin typeface="Consolas" panose="020B0609020204030204" pitchFamily="49" charset="0"/>
              </a:rPr>
              <a:t>déplacement</a:t>
            </a:r>
            <a:r>
              <a:rPr lang="en-CA" sz="1050" b="0" dirty="0">
                <a:solidFill>
                  <a:srgbClr val="008000"/>
                </a:solidFill>
                <a:effectLst/>
                <a:latin typeface="Consolas" panose="020B0609020204030204" pitchFamily="49" charset="0"/>
              </a:rPr>
              <a:t> --&gt;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glide__arrows</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el</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"controls"</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"arrow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--left"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dir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a:solidFill>
                  <a:srgbClr val="CD3131"/>
                </a:solidFill>
                <a:effectLst/>
                <a:latin typeface="Consolas" panose="020B0609020204030204" pitchFamily="49" charset="0"/>
              </a:rPr>
              <a:t>&lt;</a:t>
            </a:r>
            <a:r>
              <a:rPr lang="en-CA" sz="1050" b="0" dirty="0">
                <a:solidFill>
                  <a:srgbClr val="0000FF"/>
                </a:solidFill>
                <a:effectLst/>
                <a:latin typeface="Consolas" panose="020B0609020204030204" pitchFamily="49" charset="0"/>
              </a:rPr>
              <a: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xmlns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"http://www.w3.org/2000/svg"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width</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height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viewBox</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"0 0 24 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"align-self: center;"</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&lt;path</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"M0 12l10.975 11 2.848-2.828-6.176-6.176H24v-3.992H7.646l6.176-6.176L10.975 1 0 12z"</a:t>
            </a:r>
            <a:r>
              <a:rPr lang="en-CA" sz="1050" b="0" dirty="0">
                <a:solidFill>
                  <a:srgbClr val="800000"/>
                </a:solidFill>
                <a:effectLst/>
                <a:latin typeface="Consolas" panose="020B0609020204030204" pitchFamily="49" charset="0"/>
              </a:rPr>
              <a:t>&gt;&lt;/path&gt;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"arrow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--right"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dir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"&gt;"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xmlns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"http://www.w3.org/2000/svg"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width</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height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viewBox</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"0 0 24 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"align-self: center;"</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&lt;path</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"M13.025 1l-2.847 2.828 6.176 6.176h-16.354v3.992h16.354l-6.176 6.176 2.847 2.828 10.975-11z"</a:t>
            </a:r>
            <a:r>
              <a:rPr lang="en-CA" sz="1050" b="0" dirty="0">
                <a:solidFill>
                  <a:srgbClr val="800000"/>
                </a:solidFill>
                <a:effectLst/>
                <a:latin typeface="Consolas" panose="020B0609020204030204" pitchFamily="49" charset="0"/>
              </a:rPr>
              <a:t>&gt;&lt;/path&gt;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p:txBody>
      </p:sp>
      <p:cxnSp>
        <p:nvCxnSpPr>
          <p:cNvPr id="10" name="Connecteur droit avec flèche 9">
            <a:extLst>
              <a:ext uri="{FF2B5EF4-FFF2-40B4-BE49-F238E27FC236}">
                <a16:creationId xmlns:a16="http://schemas.microsoft.com/office/drawing/2014/main" id="{1AEE37EA-2161-D8C5-DFD7-6F25F8CD672C}"/>
              </a:ext>
            </a:extLst>
          </p:cNvPr>
          <p:cNvCxnSpPr>
            <a:cxnSpLocks/>
          </p:cNvCxnSpPr>
          <p:nvPr/>
        </p:nvCxnSpPr>
        <p:spPr>
          <a:xfrm flipH="1">
            <a:off x="7013197" y="2810312"/>
            <a:ext cx="318781" cy="335560"/>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4459D7DC-D9BA-642A-BCC7-374343EE38F1}"/>
              </a:ext>
            </a:extLst>
          </p:cNvPr>
          <p:cNvCxnSpPr>
            <a:cxnSpLocks/>
          </p:cNvCxnSpPr>
          <p:nvPr/>
        </p:nvCxnSpPr>
        <p:spPr>
          <a:xfrm flipH="1" flipV="1">
            <a:off x="7962551" y="3478161"/>
            <a:ext cx="317383" cy="371213"/>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eur droit avec flèche 17">
            <a:extLst>
              <a:ext uri="{FF2B5EF4-FFF2-40B4-BE49-F238E27FC236}">
                <a16:creationId xmlns:a16="http://schemas.microsoft.com/office/drawing/2014/main" id="{F593ECDC-FD4A-DE90-C971-6CE7337E8FE9}"/>
              </a:ext>
            </a:extLst>
          </p:cNvPr>
          <p:cNvCxnSpPr>
            <a:cxnSpLocks/>
          </p:cNvCxnSpPr>
          <p:nvPr/>
        </p:nvCxnSpPr>
        <p:spPr>
          <a:xfrm flipH="1" flipV="1">
            <a:off x="4247626" y="2690994"/>
            <a:ext cx="366319" cy="119318"/>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476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0A2448-1BF6-70E3-43CC-A888B152A074}"/>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35D6B4E9-2588-25B7-3C7D-E74150D3ABCB}"/>
              </a:ext>
            </a:extLst>
          </p:cNvPr>
          <p:cNvSpPr>
            <a:spLocks noGrp="1"/>
          </p:cNvSpPr>
          <p:nvPr>
            <p:ph idx="1"/>
          </p:nvPr>
        </p:nvSpPr>
        <p:spPr/>
        <p:txBody>
          <a:bodyPr/>
          <a:lstStyle/>
          <a:p>
            <a:r>
              <a:rPr lang="fr-CA" dirty="0"/>
              <a:t> Résultat</a:t>
            </a:r>
          </a:p>
          <a:p>
            <a:pPr lvl="1"/>
            <a:r>
              <a:rPr lang="fr-CA" dirty="0"/>
              <a:t> Notez que si le carrousel ne contient pas assez d’images, des images se répèteront.</a:t>
            </a:r>
          </a:p>
        </p:txBody>
      </p:sp>
      <p:pic>
        <p:nvPicPr>
          <p:cNvPr id="5" name="Image 4">
            <a:extLst>
              <a:ext uri="{FF2B5EF4-FFF2-40B4-BE49-F238E27FC236}">
                <a16:creationId xmlns:a16="http://schemas.microsoft.com/office/drawing/2014/main" id="{0FD42E7F-FB33-81CA-EAD1-833C31593175}"/>
              </a:ext>
            </a:extLst>
          </p:cNvPr>
          <p:cNvPicPr>
            <a:picLocks noChangeAspect="1"/>
          </p:cNvPicPr>
          <p:nvPr/>
        </p:nvPicPr>
        <p:blipFill>
          <a:blip r:embed="rId2"/>
          <a:stretch>
            <a:fillRect/>
          </a:stretch>
        </p:blipFill>
        <p:spPr>
          <a:xfrm>
            <a:off x="1779299" y="2665602"/>
            <a:ext cx="8633402" cy="2461850"/>
          </a:xfrm>
          <a:prstGeom prst="rect">
            <a:avLst/>
          </a:prstGeom>
          <a:ln w="28575">
            <a:solidFill>
              <a:srgbClr val="739CD1"/>
            </a:solidFill>
          </a:ln>
        </p:spPr>
      </p:pic>
    </p:spTree>
    <p:extLst>
      <p:ext uri="{BB962C8B-B14F-4D97-AF65-F5344CB8AC3E}">
        <p14:creationId xmlns:p14="http://schemas.microsoft.com/office/powerpoint/2010/main" val="1114196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solidFill>
                  <a:srgbClr val="FA4098"/>
                </a:solidFill>
              </a:rPr>
              <a:t>Masonry</a:t>
            </a:r>
            <a:r>
              <a:rPr lang="fr-CA" dirty="0">
                <a:solidFill>
                  <a:srgbClr val="FA4098"/>
                </a:solidFill>
              </a:rPr>
              <a:t> </a:t>
            </a:r>
            <a:r>
              <a:rPr lang="en-CA" dirty="0">
                <a:solidFill>
                  <a:srgbClr val="FA4098"/>
                </a:solidFill>
              </a:rPr>
              <a:t>🔨</a:t>
            </a:r>
            <a:r>
              <a:rPr lang="fr-CA" dirty="0">
                <a:solidFill>
                  <a:srgbClr val="FA4098"/>
                </a:solidFill>
              </a:rPr>
              <a:t> et </a:t>
            </a:r>
            <a:r>
              <a:rPr lang="fr-CA" dirty="0" err="1">
                <a:solidFill>
                  <a:srgbClr val="FA4098"/>
                </a:solidFill>
              </a:rPr>
              <a:t>GlideJS</a:t>
            </a:r>
            <a:r>
              <a:rPr lang="fr-CA" dirty="0">
                <a:solidFill>
                  <a:srgbClr val="FA4098"/>
                </a:solidFill>
              </a:rPr>
              <a:t> </a:t>
            </a:r>
            <a:r>
              <a:rPr lang="en-CA" dirty="0">
                <a:solidFill>
                  <a:srgbClr val="FA4098"/>
                </a:solidFill>
              </a:rPr>
              <a:t>🚁</a:t>
            </a:r>
            <a:endParaRPr lang="fr-CA" dirty="0">
              <a:solidFill>
                <a:srgbClr val="FA4098"/>
              </a:solidFill>
            </a:endParaRPr>
          </a:p>
          <a:p>
            <a:pPr lvl="1"/>
            <a:r>
              <a:rPr lang="fr-CA" dirty="0"/>
              <a:t> Librairies JS permettant un affichage élégant pour les images.</a:t>
            </a:r>
          </a:p>
          <a:p>
            <a:pPr lvl="2"/>
            <a:r>
              <a:rPr lang="fr-CA" sz="1800" dirty="0"/>
              <a:t> Il existe des librairies Angular plus simples à utiliser, mais il y a bien plus de librairies JS que de librairies Angular. De plus, les librairies JS peuvent être utilisées avec d’autres </a:t>
            </a:r>
            <a:r>
              <a:rPr lang="fr-CA" sz="1800" dirty="0" err="1"/>
              <a:t>frameworks</a:t>
            </a:r>
            <a:r>
              <a:rPr lang="fr-CA" sz="1800" dirty="0"/>
              <a:t> et technologies. C’est donc intéressant de les aborder.</a:t>
            </a:r>
          </a:p>
          <a:p>
            <a:pPr lvl="2"/>
            <a:r>
              <a:rPr lang="fr-CA" sz="1800" dirty="0"/>
              <a:t> L’intégration de librairies JS peut amener certains défis dans une application Angular car le chargement d’une page ne se déroule pas aussi simplement que sur une simple page Web accompagnée de CSS et de JavaScript.</a:t>
            </a:r>
          </a:p>
        </p:txBody>
      </p:sp>
      <p:pic>
        <p:nvPicPr>
          <p:cNvPr id="5" name="Image 4">
            <a:extLst>
              <a:ext uri="{FF2B5EF4-FFF2-40B4-BE49-F238E27FC236}">
                <a16:creationId xmlns:a16="http://schemas.microsoft.com/office/drawing/2014/main" id="{933FEEA5-CA78-D8B3-C0F6-27B5E84E0DBD}"/>
              </a:ext>
            </a:extLst>
          </p:cNvPr>
          <p:cNvPicPr>
            <a:picLocks noChangeAspect="1"/>
          </p:cNvPicPr>
          <p:nvPr/>
        </p:nvPicPr>
        <p:blipFill>
          <a:blip r:embed="rId2"/>
          <a:stretch>
            <a:fillRect/>
          </a:stretch>
        </p:blipFill>
        <p:spPr>
          <a:xfrm>
            <a:off x="1554086" y="3744836"/>
            <a:ext cx="3257395" cy="2788609"/>
          </a:xfrm>
          <a:prstGeom prst="rect">
            <a:avLst/>
          </a:prstGeom>
          <a:ln w="28575">
            <a:solidFill>
              <a:srgbClr val="739CD1"/>
            </a:solidFill>
          </a:ln>
        </p:spPr>
      </p:pic>
      <p:sp>
        <p:nvSpPr>
          <p:cNvPr id="6" name="ZoneTexte 5">
            <a:extLst>
              <a:ext uri="{FF2B5EF4-FFF2-40B4-BE49-F238E27FC236}">
                <a16:creationId xmlns:a16="http://schemas.microsoft.com/office/drawing/2014/main" id="{568EFE3B-871F-4C71-0CA6-1BC996FB27B1}"/>
              </a:ext>
            </a:extLst>
          </p:cNvPr>
          <p:cNvSpPr txBox="1"/>
          <p:nvPr/>
        </p:nvSpPr>
        <p:spPr>
          <a:xfrm>
            <a:off x="1554086" y="6550223"/>
            <a:ext cx="3257395" cy="307777"/>
          </a:xfrm>
          <a:prstGeom prst="rect">
            <a:avLst/>
          </a:prstGeom>
          <a:noFill/>
        </p:spPr>
        <p:txBody>
          <a:bodyPr wrap="square" rtlCol="0">
            <a:spAutoFit/>
          </a:bodyPr>
          <a:lstStyle/>
          <a:p>
            <a:pPr algn="ctr"/>
            <a:r>
              <a:rPr lang="fr-CA" sz="1400" dirty="0">
                <a:solidFill>
                  <a:srgbClr val="739CD1"/>
                </a:solidFill>
              </a:rPr>
              <a:t>Affichage </a:t>
            </a:r>
            <a:r>
              <a:rPr lang="fr-CA" sz="1400" dirty="0" err="1">
                <a:solidFill>
                  <a:srgbClr val="739CD1"/>
                </a:solidFill>
              </a:rPr>
              <a:t>Masonry</a:t>
            </a:r>
            <a:endParaRPr lang="fr-CA" sz="1400" dirty="0">
              <a:solidFill>
                <a:srgbClr val="739CD1"/>
              </a:solidFill>
            </a:endParaRPr>
          </a:p>
        </p:txBody>
      </p:sp>
      <p:pic>
        <p:nvPicPr>
          <p:cNvPr id="8" name="Image 7">
            <a:extLst>
              <a:ext uri="{FF2B5EF4-FFF2-40B4-BE49-F238E27FC236}">
                <a16:creationId xmlns:a16="http://schemas.microsoft.com/office/drawing/2014/main" id="{D5688E3A-539B-EE7F-CBFA-33C15D29E2E9}"/>
              </a:ext>
            </a:extLst>
          </p:cNvPr>
          <p:cNvPicPr>
            <a:picLocks noChangeAspect="1"/>
          </p:cNvPicPr>
          <p:nvPr/>
        </p:nvPicPr>
        <p:blipFill>
          <a:blip r:embed="rId3"/>
          <a:stretch>
            <a:fillRect/>
          </a:stretch>
        </p:blipFill>
        <p:spPr>
          <a:xfrm>
            <a:off x="5432606" y="4225655"/>
            <a:ext cx="6095998" cy="1699327"/>
          </a:xfrm>
          <a:prstGeom prst="rect">
            <a:avLst/>
          </a:prstGeom>
          <a:ln w="28575">
            <a:solidFill>
              <a:srgbClr val="739CD1"/>
            </a:solidFill>
          </a:ln>
        </p:spPr>
      </p:pic>
      <p:sp>
        <p:nvSpPr>
          <p:cNvPr id="9" name="ZoneTexte 8">
            <a:extLst>
              <a:ext uri="{FF2B5EF4-FFF2-40B4-BE49-F238E27FC236}">
                <a16:creationId xmlns:a16="http://schemas.microsoft.com/office/drawing/2014/main" id="{F15AF438-1C3F-6146-E35F-F9253B14C120}"/>
              </a:ext>
            </a:extLst>
          </p:cNvPr>
          <p:cNvSpPr txBox="1"/>
          <p:nvPr/>
        </p:nvSpPr>
        <p:spPr>
          <a:xfrm>
            <a:off x="6851908" y="5924982"/>
            <a:ext cx="3257395" cy="307777"/>
          </a:xfrm>
          <a:prstGeom prst="rect">
            <a:avLst/>
          </a:prstGeom>
          <a:noFill/>
        </p:spPr>
        <p:txBody>
          <a:bodyPr wrap="square" rtlCol="0">
            <a:spAutoFit/>
          </a:bodyPr>
          <a:lstStyle/>
          <a:p>
            <a:pPr algn="ctr"/>
            <a:r>
              <a:rPr lang="fr-CA" sz="1400" dirty="0">
                <a:solidFill>
                  <a:srgbClr val="739CD1"/>
                </a:solidFill>
              </a:rPr>
              <a:t>Carrousel </a:t>
            </a:r>
            <a:r>
              <a:rPr lang="fr-CA" sz="1400" dirty="0" err="1">
                <a:solidFill>
                  <a:srgbClr val="739CD1"/>
                </a:solidFill>
              </a:rPr>
              <a:t>GlideJS</a:t>
            </a:r>
            <a:endParaRPr lang="fr-CA" sz="1400" dirty="0">
              <a:solidFill>
                <a:srgbClr val="739CD1"/>
              </a:solidFill>
            </a:endParaRPr>
          </a:p>
        </p:txBody>
      </p:sp>
    </p:spTree>
    <p:extLst>
      <p:ext uri="{BB962C8B-B14F-4D97-AF65-F5344CB8AC3E}">
        <p14:creationId xmlns:p14="http://schemas.microsoft.com/office/powerpoint/2010/main" val="1057345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dirty="0"/>
              <a:t> </a:t>
            </a:r>
            <a:r>
              <a:rPr lang="fr-CA" dirty="0">
                <a:solidFill>
                  <a:srgbClr val="FA4098"/>
                </a:solidFill>
              </a:rPr>
              <a:t>Étape 1</a:t>
            </a:r>
            <a:r>
              <a:rPr lang="fr-CA" dirty="0"/>
              <a:t> : Inclure les 2 librairies suivantes </a:t>
            </a:r>
            <a:r>
              <a:rPr lang="en-CA" dirty="0"/>
              <a:t>📦</a:t>
            </a:r>
            <a:endParaRPr lang="fr-CA" dirty="0"/>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imagesloaded</a:t>
            </a:r>
            <a:endParaRPr lang="fr-CA" b="1" dirty="0">
              <a:solidFill>
                <a:schemeClr val="tx1"/>
              </a:solidFill>
              <a:latin typeface="Courier New" panose="02070309020205020404" pitchFamily="49" charset="0"/>
              <a:cs typeface="Courier New" panose="02070309020205020404" pitchFamily="49" charset="0"/>
            </a:endParaRPr>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masonry-layout</a:t>
            </a:r>
            <a:endParaRPr lang="fr-CA" b="1" dirty="0">
              <a:solidFill>
                <a:schemeClr val="tx1"/>
              </a:solidFill>
              <a:latin typeface="Courier New" panose="02070309020205020404" pitchFamily="49" charset="0"/>
              <a:cs typeface="Courier New" panose="02070309020205020404" pitchFamily="49" charset="0"/>
            </a:endParaRPr>
          </a:p>
          <a:p>
            <a:pPr lvl="2"/>
            <a:endParaRPr lang="fr-CA" dirty="0"/>
          </a:p>
          <a:p>
            <a:pPr lvl="1"/>
            <a:r>
              <a:rPr lang="fr-CA" dirty="0"/>
              <a:t> </a:t>
            </a:r>
            <a:r>
              <a:rPr lang="fr-CA" dirty="0">
                <a:solidFill>
                  <a:srgbClr val="FA4098"/>
                </a:solidFill>
              </a:rPr>
              <a:t>Étape 2 </a:t>
            </a:r>
            <a:r>
              <a:rPr lang="fr-CA" dirty="0"/>
              <a:t>: Dans le fichier </a:t>
            </a:r>
            <a:r>
              <a:rPr lang="fr-CA" dirty="0" err="1">
                <a:solidFill>
                  <a:srgbClr val="FA4098"/>
                </a:solidFill>
              </a:rPr>
              <a:t>angular.json</a:t>
            </a:r>
            <a:r>
              <a:rPr lang="fr-CA" dirty="0"/>
              <a:t>, dans la section </a:t>
            </a:r>
            <a:r>
              <a:rPr lang="fr-CA" dirty="0">
                <a:solidFill>
                  <a:schemeClr val="tx1"/>
                </a:solidFill>
              </a:rPr>
              <a:t>"</a:t>
            </a:r>
            <a:r>
              <a:rPr lang="fr-CA" dirty="0" err="1">
                <a:solidFill>
                  <a:schemeClr val="tx1"/>
                </a:solidFill>
              </a:rPr>
              <a:t>build</a:t>
            </a:r>
            <a:r>
              <a:rPr lang="fr-CA" dirty="0">
                <a:solidFill>
                  <a:schemeClr val="tx1"/>
                </a:solidFill>
              </a:rPr>
              <a:t>"</a:t>
            </a:r>
            <a:r>
              <a:rPr lang="fr-CA" dirty="0"/>
              <a:t>, ajouter ces deux scripts dans la partie </a:t>
            </a:r>
            <a:r>
              <a:rPr lang="fr-CA" dirty="0">
                <a:solidFill>
                  <a:schemeClr val="tx1"/>
                </a:solidFill>
              </a:rPr>
              <a:t>"scripts"</a:t>
            </a:r>
            <a:r>
              <a:rPr lang="fr-CA" dirty="0"/>
              <a:t>.</a:t>
            </a:r>
          </a:p>
        </p:txBody>
      </p:sp>
      <p:sp>
        <p:nvSpPr>
          <p:cNvPr id="4" name="ZoneTexte 3">
            <a:extLst>
              <a:ext uri="{FF2B5EF4-FFF2-40B4-BE49-F238E27FC236}">
                <a16:creationId xmlns:a16="http://schemas.microsoft.com/office/drawing/2014/main" id="{F2C45235-D733-49A2-A34C-B1E15EA9B625}"/>
              </a:ext>
            </a:extLst>
          </p:cNvPr>
          <p:cNvSpPr txBox="1"/>
          <p:nvPr/>
        </p:nvSpPr>
        <p:spPr>
          <a:xfrm>
            <a:off x="0" y="6350991"/>
            <a:ext cx="4492752" cy="523220"/>
          </a:xfrm>
          <a:prstGeom prst="rect">
            <a:avLst/>
          </a:prstGeom>
          <a:noFill/>
        </p:spPr>
        <p:txBody>
          <a:bodyPr wrap="square" rtlCol="0">
            <a:spAutoFit/>
          </a:bodyPr>
          <a:lstStyle/>
          <a:p>
            <a:r>
              <a:rPr lang="fr-CA" sz="1400">
                <a:hlinkClick r:id="rId2"/>
              </a:rPr>
              <a:t>https://masonry.desandro.com/</a:t>
            </a:r>
            <a:endParaRPr lang="fr-CA" sz="1400"/>
          </a:p>
          <a:p>
            <a:r>
              <a:rPr lang="fr-CA" sz="1400">
                <a:hlinkClick r:id="rId3"/>
              </a:rPr>
              <a:t>https://imagesloaded.desandro.com/</a:t>
            </a:r>
            <a:endParaRPr lang="fr-CA" sz="1400"/>
          </a:p>
        </p:txBody>
      </p:sp>
      <p:sp>
        <p:nvSpPr>
          <p:cNvPr id="7" name="ZoneTexte 6">
            <a:extLst>
              <a:ext uri="{FF2B5EF4-FFF2-40B4-BE49-F238E27FC236}">
                <a16:creationId xmlns:a16="http://schemas.microsoft.com/office/drawing/2014/main" id="{F7A6E526-6A6B-47CF-A860-F5E21C166BCC}"/>
              </a:ext>
            </a:extLst>
          </p:cNvPr>
          <p:cNvSpPr txBox="1"/>
          <p:nvPr/>
        </p:nvSpPr>
        <p:spPr>
          <a:xfrm>
            <a:off x="1503653" y="3921525"/>
            <a:ext cx="8772144" cy="1200329"/>
          </a:xfrm>
          <a:prstGeom prst="rect">
            <a:avLst/>
          </a:prstGeom>
          <a:noFill/>
          <a:ln w="28575">
            <a:solidFill>
              <a:srgbClr val="739CD1"/>
            </a:solidFill>
          </a:ln>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accent5">
                    <a:lumMod val="75000"/>
                  </a:schemeClr>
                </a:solidFill>
                <a:effectLst/>
                <a:latin typeface="Courier New" panose="02070309020205020404" pitchFamily="49" charset="0"/>
                <a:cs typeface="Courier New" panose="02070309020205020404" pitchFamily="49" charset="0"/>
              </a:rPr>
              <a:t>"scripts": </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latin typeface="Courier New" panose="02070309020205020404" pitchFamily="49" charset="0"/>
                <a:cs typeface="Courier New" panose="02070309020205020404" pitchFamily="49" charset="0"/>
              </a:rPr>
              <a:t>    </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imagesloaded</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/imagesloaded.pkgd.min.js",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/masonry-layout/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dist</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/masonry.pkgd.min.js"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endParaRPr kumimoji="0" lang="en-US" altLang="en-US" sz="40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66977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a:xfrm>
            <a:off x="520783" y="1150572"/>
            <a:ext cx="11118135" cy="5707428"/>
          </a:xfrm>
        </p:spPr>
        <p:txBody>
          <a:bodyPr>
            <a:normAutofit/>
          </a:bodyPr>
          <a:lstStyle/>
          <a:p>
            <a:r>
              <a:rPr lang="fr-CA" dirty="0"/>
              <a:t> </a:t>
            </a:r>
            <a:r>
              <a:rPr lang="fr-CA" dirty="0" err="1"/>
              <a:t>Masonry</a:t>
            </a:r>
            <a:endParaRPr lang="fr-CA" dirty="0"/>
          </a:p>
          <a:p>
            <a:pPr lvl="1"/>
            <a:r>
              <a:rPr lang="fr-CA" dirty="0"/>
              <a:t> </a:t>
            </a:r>
            <a:r>
              <a:rPr lang="fr-CA" dirty="0">
                <a:solidFill>
                  <a:srgbClr val="FA4098"/>
                </a:solidFill>
              </a:rPr>
              <a:t>Étape 3 </a:t>
            </a:r>
            <a:r>
              <a:rPr lang="fr-CA" dirty="0"/>
              <a:t>: Déclarer deux variables spéciales </a:t>
            </a:r>
            <a:r>
              <a:rPr lang="fr-CA" u="sng" dirty="0">
                <a:solidFill>
                  <a:srgbClr val="FA4098"/>
                </a:solidFill>
              </a:rPr>
              <a:t>au-dessus du composant</a:t>
            </a:r>
            <a:r>
              <a:rPr lang="fr-CA" dirty="0"/>
              <a:t> où on compte afficher les photos :</a:t>
            </a:r>
          </a:p>
          <a:p>
            <a:pPr lvl="1"/>
            <a:endParaRPr lang="fr-CA" dirty="0"/>
          </a:p>
          <a:p>
            <a:pPr lvl="1"/>
            <a:endParaRPr lang="fr-CA" dirty="0"/>
          </a:p>
          <a:p>
            <a:pPr lvl="1"/>
            <a:endParaRPr lang="fr-CA" dirty="0"/>
          </a:p>
          <a:p>
            <a:pPr marL="457200" lvl="1" indent="0">
              <a:buNone/>
            </a:pPr>
            <a:endParaRPr lang="fr-CA" dirty="0"/>
          </a:p>
          <a:p>
            <a:pPr lvl="1"/>
            <a:r>
              <a:rPr lang="fr-CA" dirty="0"/>
              <a:t> </a:t>
            </a:r>
            <a:r>
              <a:rPr lang="fr-CA" dirty="0">
                <a:solidFill>
                  <a:srgbClr val="FA4098"/>
                </a:solidFill>
              </a:rPr>
              <a:t>Étape 4</a:t>
            </a:r>
            <a:r>
              <a:rPr lang="fr-CA" dirty="0"/>
              <a:t> : Insérer la grille et les photos dans le HTML :</a:t>
            </a:r>
          </a:p>
          <a:p>
            <a:pPr lvl="1"/>
            <a:endParaRPr lang="fr-CA" dirty="0"/>
          </a:p>
          <a:p>
            <a:pPr lvl="1"/>
            <a:endParaRPr lang="fr-CA" dirty="0"/>
          </a:p>
          <a:p>
            <a:pPr lvl="2"/>
            <a:endParaRPr lang="fr-CA" dirty="0"/>
          </a:p>
          <a:p>
            <a:pPr lvl="2"/>
            <a:r>
              <a:rPr lang="fr-CA" dirty="0"/>
              <a:t> Utilisez le moins de CSS / Bootstrap possible pour l’affichage de la </a:t>
            </a:r>
            <a:r>
              <a:rPr lang="fr-CA" dirty="0">
                <a:solidFill>
                  <a:srgbClr val="FA4098"/>
                </a:solidFill>
              </a:rPr>
              <a:t>#masongrid</a:t>
            </a:r>
            <a:r>
              <a:rPr lang="fr-CA" dirty="0"/>
              <a:t>. (Pour éviter les conflits)</a:t>
            </a:r>
          </a:p>
          <a:p>
            <a:pPr lvl="2"/>
            <a:r>
              <a:rPr lang="fr-CA" dirty="0"/>
              <a:t> La </a:t>
            </a:r>
            <a:r>
              <a:rPr lang="fr-CA" dirty="0">
                <a:solidFill>
                  <a:srgbClr val="FA4098"/>
                </a:solidFill>
              </a:rPr>
              <a:t>#masongrid</a:t>
            </a:r>
            <a:r>
              <a:rPr lang="fr-CA" dirty="0"/>
              <a:t> doit disposer d’une grande largeur. (Ne pas la mettre dans un </a:t>
            </a:r>
            <a:r>
              <a:rPr lang="fr-CA" dirty="0">
                <a:solidFill>
                  <a:srgbClr val="FA4098"/>
                </a:solidFill>
              </a:rPr>
              <a:t>col-3</a:t>
            </a:r>
            <a:r>
              <a:rPr lang="fr-CA" dirty="0"/>
              <a:t>...)</a:t>
            </a:r>
          </a:p>
        </p:txBody>
      </p:sp>
      <p:pic>
        <p:nvPicPr>
          <p:cNvPr id="5" name="Image 4">
            <a:extLst>
              <a:ext uri="{FF2B5EF4-FFF2-40B4-BE49-F238E27FC236}">
                <a16:creationId xmlns:a16="http://schemas.microsoft.com/office/drawing/2014/main" id="{846F6244-858D-446C-B2F9-A32624510CA0}"/>
              </a:ext>
            </a:extLst>
          </p:cNvPr>
          <p:cNvPicPr>
            <a:picLocks noChangeAspect="1"/>
          </p:cNvPicPr>
          <p:nvPr/>
        </p:nvPicPr>
        <p:blipFill>
          <a:blip r:embed="rId2"/>
          <a:stretch>
            <a:fillRect/>
          </a:stretch>
        </p:blipFill>
        <p:spPr>
          <a:xfrm>
            <a:off x="3981070" y="2068846"/>
            <a:ext cx="3364610" cy="1705834"/>
          </a:xfrm>
          <a:prstGeom prst="rect">
            <a:avLst/>
          </a:prstGeom>
          <a:ln w="28575">
            <a:solidFill>
              <a:srgbClr val="739CD1"/>
            </a:solidFill>
          </a:ln>
        </p:spPr>
      </p:pic>
      <p:sp>
        <p:nvSpPr>
          <p:cNvPr id="6" name="Flèche : droite 5">
            <a:extLst>
              <a:ext uri="{FF2B5EF4-FFF2-40B4-BE49-F238E27FC236}">
                <a16:creationId xmlns:a16="http://schemas.microsoft.com/office/drawing/2014/main" id="{6725E90B-9BB7-4F2F-A02A-61BE120F1C9C}"/>
              </a:ext>
            </a:extLst>
          </p:cNvPr>
          <p:cNvSpPr/>
          <p:nvPr/>
        </p:nvSpPr>
        <p:spPr>
          <a:xfrm rot="10800000">
            <a:off x="6358128" y="2115312"/>
            <a:ext cx="1030224" cy="457200"/>
          </a:xfrm>
          <a:prstGeom prst="rightArrow">
            <a:avLst/>
          </a:prstGeom>
          <a:solidFill>
            <a:srgbClr val="FA40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1">
            <a:extLst>
              <a:ext uri="{FF2B5EF4-FFF2-40B4-BE49-F238E27FC236}">
                <a16:creationId xmlns:a16="http://schemas.microsoft.com/office/drawing/2014/main" id="{44FB1197-F997-4C07-B9BA-FE8E7762C84B}"/>
              </a:ext>
            </a:extLst>
          </p:cNvPr>
          <p:cNvSpPr>
            <a:spLocks noChangeArrowheads="1"/>
          </p:cNvSpPr>
          <p:nvPr/>
        </p:nvSpPr>
        <p:spPr bwMode="auto">
          <a:xfrm>
            <a:off x="810768" y="4444880"/>
            <a:ext cx="8906256" cy="738664"/>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&lt;div </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class</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="grid" </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latin typeface="Courier New" panose="02070309020205020404" pitchFamily="49" charset="0"/>
                <a:cs typeface="Courier New" panose="02070309020205020404" pitchFamily="49" charset="0"/>
              </a:rPr>
              <a:t>    </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&lt;</a:t>
            </a:r>
            <a:r>
              <a:rPr kumimoji="0" lang="en-US" altLang="en-US" sz="140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img</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a:t>
            </a:r>
            <a:r>
              <a:rPr kumimoji="0" lang="en-US" altLang="en-US" sz="1400" i="0" u="none" strike="noStrike" cap="none" normalizeH="0" baseline="0" dirty="0" err="1">
                <a:ln>
                  <a:noFill/>
                </a:ln>
                <a:solidFill>
                  <a:srgbClr val="C00000"/>
                </a:solidFill>
                <a:effectLst/>
                <a:latin typeface="Courier New" panose="02070309020205020404" pitchFamily="49" charset="0"/>
                <a:cs typeface="Courier New" panose="02070309020205020404" pitchFamily="49" charset="0"/>
              </a:rPr>
              <a:t>src</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40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i</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#masongriditems class</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="grid-item" </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a:t>
            </a:r>
            <a:r>
              <a:rPr kumimoji="0" lang="en-US" altLang="en-US" sz="1400" i="0" u="none" strike="noStrike" cap="none" normalizeH="0" baseline="0" dirty="0" err="1">
                <a:ln>
                  <a:noFill/>
                </a:ln>
                <a:solidFill>
                  <a:srgbClr val="C00000"/>
                </a:solidFill>
                <a:effectLst/>
                <a:latin typeface="Courier New" panose="02070309020205020404" pitchFamily="49" charset="0"/>
                <a:cs typeface="Courier New" panose="02070309020205020404" pitchFamily="49" charset="0"/>
              </a:rPr>
              <a:t>ngFor</a:t>
            </a:r>
            <a:r>
              <a:rPr kumimoji="0" lang="en-US" altLang="en-US" sz="140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"let </a:t>
            </a:r>
            <a:r>
              <a:rPr kumimoji="0" lang="en-US" altLang="en-US" sz="140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i</a:t>
            </a:r>
            <a:r>
              <a:rPr kumimoji="0" lang="en-US" altLang="en-US" sz="140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of images"&gt; &lt;/div&gt; </a:t>
            </a:r>
          </a:p>
        </p:txBody>
      </p:sp>
      <p:sp>
        <p:nvSpPr>
          <p:cNvPr id="8" name="ZoneTexte 7">
            <a:extLst>
              <a:ext uri="{FF2B5EF4-FFF2-40B4-BE49-F238E27FC236}">
                <a16:creationId xmlns:a16="http://schemas.microsoft.com/office/drawing/2014/main" id="{3CC488F2-54D5-465D-8A96-D80040C292EC}"/>
              </a:ext>
            </a:extLst>
          </p:cNvPr>
          <p:cNvSpPr txBox="1"/>
          <p:nvPr/>
        </p:nvSpPr>
        <p:spPr>
          <a:xfrm>
            <a:off x="8495201" y="3773129"/>
            <a:ext cx="3433702" cy="830997"/>
          </a:xfrm>
          <a:prstGeom prst="rect">
            <a:avLst/>
          </a:prstGeom>
          <a:solidFill>
            <a:srgbClr val="FFFFFF"/>
          </a:solidFill>
          <a:ln w="19050">
            <a:solidFill>
              <a:srgbClr val="739CD1"/>
            </a:solidFill>
          </a:ln>
        </p:spPr>
        <p:txBody>
          <a:bodyPr wrap="square" rtlCol="0">
            <a:spAutoFit/>
          </a:bodyPr>
          <a:lstStyle/>
          <a:p>
            <a:r>
              <a:rPr lang="fr-CA" sz="1600">
                <a:solidFill>
                  <a:srgbClr val="739CD1"/>
                </a:solidFill>
              </a:rPr>
              <a:t>Bien entendu, dans votre cas, il se peut que vous mettiez autre chose que simplement </a:t>
            </a:r>
            <a:r>
              <a:rPr lang="fr-CA" sz="1600">
                <a:solidFill>
                  <a:srgbClr val="FA4098"/>
                </a:solidFill>
              </a:rPr>
              <a:t>"i"</a:t>
            </a:r>
            <a:r>
              <a:rPr lang="fr-CA" sz="1600">
                <a:solidFill>
                  <a:srgbClr val="739CD1"/>
                </a:solidFill>
              </a:rPr>
              <a:t> pour </a:t>
            </a:r>
            <a:r>
              <a:rPr lang="fr-CA" sz="1600">
                <a:solidFill>
                  <a:srgbClr val="FA4098"/>
                </a:solidFill>
              </a:rPr>
              <a:t>[src]</a:t>
            </a:r>
            <a:r>
              <a:rPr lang="fr-CA" sz="1600">
                <a:solidFill>
                  <a:srgbClr val="739CD1"/>
                </a:solidFill>
              </a:rPr>
              <a:t>.</a:t>
            </a:r>
          </a:p>
        </p:txBody>
      </p:sp>
    </p:spTree>
    <p:extLst>
      <p:ext uri="{BB962C8B-B14F-4D97-AF65-F5344CB8AC3E}">
        <p14:creationId xmlns:p14="http://schemas.microsoft.com/office/powerpoint/2010/main" val="2195230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a:xfrm>
            <a:off x="520783" y="1150572"/>
            <a:ext cx="11118135" cy="5707428"/>
          </a:xfrm>
        </p:spPr>
        <p:txBody>
          <a:bodyPr>
            <a:normAutofit/>
          </a:bodyPr>
          <a:lstStyle/>
          <a:p>
            <a:r>
              <a:rPr lang="fr-CA" dirty="0"/>
              <a:t> </a:t>
            </a:r>
            <a:r>
              <a:rPr lang="fr-CA" dirty="0" err="1"/>
              <a:t>Masonry</a:t>
            </a:r>
            <a:endParaRPr lang="fr-CA" dirty="0"/>
          </a:p>
          <a:p>
            <a:pPr lvl="1"/>
            <a:r>
              <a:rPr lang="fr-CA" dirty="0"/>
              <a:t> </a:t>
            </a:r>
            <a:r>
              <a:rPr lang="fr-CA" dirty="0">
                <a:solidFill>
                  <a:srgbClr val="FA4098"/>
                </a:solidFill>
              </a:rPr>
              <a:t>Étape 4 (Alternative) </a:t>
            </a:r>
            <a:r>
              <a:rPr lang="fr-CA" dirty="0"/>
              <a:t>: Si votre élément avec la classe .</a:t>
            </a:r>
            <a:r>
              <a:rPr lang="fr-CA" dirty="0" err="1"/>
              <a:t>grid</a:t>
            </a:r>
            <a:r>
              <a:rPr lang="fr-CA" dirty="0"/>
              <a:t>-item ne contient pas qu’une image ...</a:t>
            </a:r>
          </a:p>
          <a:p>
            <a:pPr marL="457200" lvl="1" indent="0">
              <a:buNone/>
            </a:pPr>
            <a:endParaRPr lang="fr-CA" dirty="0"/>
          </a:p>
          <a:p>
            <a:pPr lvl="1"/>
            <a:endParaRPr lang="fr-CA" dirty="0"/>
          </a:p>
          <a:p>
            <a:pPr lvl="1"/>
            <a:endParaRPr lang="fr-CA" dirty="0"/>
          </a:p>
          <a:p>
            <a:pPr marL="457200" lvl="1" indent="0">
              <a:buNone/>
            </a:pPr>
            <a:endParaRPr lang="fr-CA" dirty="0"/>
          </a:p>
          <a:p>
            <a:pPr lvl="2"/>
            <a:r>
              <a:rPr lang="fr-CA" dirty="0"/>
              <a:t> Utilisez </a:t>
            </a:r>
            <a:r>
              <a:rPr lang="fr-CA" b="1" u="sng" dirty="0"/>
              <a:t>le moins de CSS possible</a:t>
            </a:r>
            <a:r>
              <a:rPr lang="fr-CA" dirty="0"/>
              <a:t> pour l’affichage de la </a:t>
            </a:r>
            <a:r>
              <a:rPr lang="fr-CA" dirty="0">
                <a:solidFill>
                  <a:srgbClr val="FA4098"/>
                </a:solidFill>
              </a:rPr>
              <a:t>#masongrid</a:t>
            </a:r>
            <a:r>
              <a:rPr lang="fr-CA" dirty="0"/>
              <a:t>. (Pour éviter les conflits)</a:t>
            </a:r>
          </a:p>
          <a:p>
            <a:pPr lvl="2"/>
            <a:r>
              <a:rPr lang="fr-CA" dirty="0"/>
              <a:t> La </a:t>
            </a:r>
            <a:r>
              <a:rPr lang="fr-CA" dirty="0">
                <a:solidFill>
                  <a:srgbClr val="FA4098"/>
                </a:solidFill>
              </a:rPr>
              <a:t>#masongrid</a:t>
            </a:r>
            <a:r>
              <a:rPr lang="fr-CA" dirty="0"/>
              <a:t> doit disposer d’une grande largeur.</a:t>
            </a:r>
          </a:p>
        </p:txBody>
      </p:sp>
      <p:pic>
        <p:nvPicPr>
          <p:cNvPr id="5" name="Image 4">
            <a:extLst>
              <a:ext uri="{FF2B5EF4-FFF2-40B4-BE49-F238E27FC236}">
                <a16:creationId xmlns:a16="http://schemas.microsoft.com/office/drawing/2014/main" id="{4311DF42-0CDF-4D5F-93C0-1DF0AAA4F8DF}"/>
              </a:ext>
            </a:extLst>
          </p:cNvPr>
          <p:cNvPicPr>
            <a:picLocks noChangeAspect="1"/>
          </p:cNvPicPr>
          <p:nvPr/>
        </p:nvPicPr>
        <p:blipFill>
          <a:blip r:embed="rId2"/>
          <a:stretch>
            <a:fillRect/>
          </a:stretch>
        </p:blipFill>
        <p:spPr>
          <a:xfrm>
            <a:off x="669593" y="2511909"/>
            <a:ext cx="10820513" cy="1196025"/>
          </a:xfrm>
          <a:prstGeom prst="rect">
            <a:avLst/>
          </a:prstGeom>
          <a:ln w="28575">
            <a:solidFill>
              <a:srgbClr val="739CD1"/>
            </a:solidFill>
          </a:ln>
        </p:spPr>
      </p:pic>
    </p:spTree>
    <p:extLst>
      <p:ext uri="{BB962C8B-B14F-4D97-AF65-F5344CB8AC3E}">
        <p14:creationId xmlns:p14="http://schemas.microsoft.com/office/powerpoint/2010/main" val="2824512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dirty="0"/>
              <a:t> </a:t>
            </a:r>
            <a:r>
              <a:rPr lang="fr-CA" dirty="0">
                <a:solidFill>
                  <a:srgbClr val="FA4098"/>
                </a:solidFill>
              </a:rPr>
              <a:t>Étape 5 </a:t>
            </a:r>
            <a:r>
              <a:rPr lang="fr-CA" dirty="0"/>
              <a:t>: Exemple pour le CSS</a:t>
            </a:r>
          </a:p>
          <a:p>
            <a:pPr lvl="2"/>
            <a:r>
              <a:rPr lang="fr-CA" dirty="0"/>
              <a:t> </a:t>
            </a:r>
            <a:r>
              <a:rPr lang="fr-CA" dirty="0">
                <a:solidFill>
                  <a:srgbClr val="FA4098"/>
                </a:solidFill>
              </a:rPr>
              <a:t>Attention</a:t>
            </a:r>
            <a:r>
              <a:rPr lang="fr-CA" dirty="0"/>
              <a:t> ! Il est possible que vous deviez changez la valeur associée à </a:t>
            </a:r>
            <a:r>
              <a:rPr lang="fr-CA" dirty="0" err="1">
                <a:solidFill>
                  <a:srgbClr val="FA4098"/>
                </a:solidFill>
              </a:rPr>
              <a:t>width</a:t>
            </a:r>
            <a:r>
              <a:rPr lang="fr-CA" dirty="0"/>
              <a:t> pour que le résultat soit joli. </a:t>
            </a:r>
            <a:r>
              <a:rPr lang="fr-CA" i="1" dirty="0"/>
              <a:t>Essais et erreurs </a:t>
            </a:r>
            <a:r>
              <a:rPr lang="fr-CA" dirty="0"/>
              <a:t>! </a:t>
            </a:r>
            <a:r>
              <a:rPr lang="en-CA" dirty="0"/>
              <a:t>🙄</a:t>
            </a:r>
          </a:p>
          <a:p>
            <a:pPr lvl="2"/>
            <a:endParaRPr lang="en-CA" dirty="0"/>
          </a:p>
          <a:p>
            <a:pPr lvl="2"/>
            <a:endParaRPr lang="en-CA" dirty="0"/>
          </a:p>
          <a:p>
            <a:pPr lvl="2"/>
            <a:endParaRPr lang="en-CA" dirty="0"/>
          </a:p>
          <a:p>
            <a:pPr lvl="2"/>
            <a:endParaRPr lang="en-CA" dirty="0"/>
          </a:p>
          <a:p>
            <a:pPr marL="914400" lvl="2" indent="0">
              <a:buNone/>
            </a:pPr>
            <a:endParaRPr lang="en-CA" dirty="0"/>
          </a:p>
          <a:p>
            <a:pPr lvl="1"/>
            <a:r>
              <a:rPr lang="fr-CA" dirty="0"/>
              <a:t> </a:t>
            </a:r>
            <a:r>
              <a:rPr lang="fr-CA" dirty="0">
                <a:solidFill>
                  <a:srgbClr val="FA4098"/>
                </a:solidFill>
              </a:rPr>
              <a:t>Étape 6</a:t>
            </a:r>
            <a:r>
              <a:rPr lang="fr-CA" dirty="0"/>
              <a:t> : Créer un </a:t>
            </a:r>
            <a:r>
              <a:rPr lang="fr-CA" dirty="0">
                <a:solidFill>
                  <a:srgbClr val="FA4098"/>
                </a:solidFill>
              </a:rPr>
              <a:t>@ViewChild </a:t>
            </a:r>
            <a:r>
              <a:rPr lang="fr-CA" dirty="0"/>
              <a:t>pour la grille et un </a:t>
            </a:r>
            <a:r>
              <a:rPr lang="fr-CA" dirty="0">
                <a:solidFill>
                  <a:srgbClr val="FA4098"/>
                </a:solidFill>
              </a:rPr>
              <a:t>@ViewChildren </a:t>
            </a:r>
            <a:r>
              <a:rPr lang="fr-CA" dirty="0"/>
              <a:t>pour la liste d’images </a:t>
            </a:r>
            <a:r>
              <a:rPr lang="fr-CA" u="sng" dirty="0"/>
              <a:t>dans</a:t>
            </a:r>
            <a:r>
              <a:rPr lang="fr-CA" dirty="0"/>
              <a:t> la classe de votre composant.</a:t>
            </a:r>
          </a:p>
        </p:txBody>
      </p:sp>
      <p:sp>
        <p:nvSpPr>
          <p:cNvPr id="5" name="Rectangle 2">
            <a:extLst>
              <a:ext uri="{FF2B5EF4-FFF2-40B4-BE49-F238E27FC236}">
                <a16:creationId xmlns:a16="http://schemas.microsoft.com/office/drawing/2014/main" id="{7342F754-7E7E-41E2-964B-587A87C8504B}"/>
              </a:ext>
            </a:extLst>
          </p:cNvPr>
          <p:cNvSpPr>
            <a:spLocks noChangeArrowheads="1"/>
          </p:cNvSpPr>
          <p:nvPr/>
        </p:nvSpPr>
        <p:spPr bwMode="auto">
          <a:xfrm>
            <a:off x="1286256" y="5415040"/>
            <a:ext cx="8302752" cy="584775"/>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@ViewChild(</a:t>
            </a:r>
            <a:r>
              <a:rPr kumimoji="0" lang="en-US" altLang="en-US" sz="1600"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masongrid</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ElementRef</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@ViewChildren(</a:t>
            </a:r>
            <a:r>
              <a:rPr kumimoji="0" lang="en-US" altLang="en-US" sz="1600"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'masongriditems'</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masongriditems</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QueryList</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&lt;any&gt;; </a:t>
            </a:r>
          </a:p>
        </p:txBody>
      </p:sp>
      <p:sp>
        <p:nvSpPr>
          <p:cNvPr id="6" name="ZoneTexte 5">
            <a:extLst>
              <a:ext uri="{FF2B5EF4-FFF2-40B4-BE49-F238E27FC236}">
                <a16:creationId xmlns:a16="http://schemas.microsoft.com/office/drawing/2014/main" id="{DDF05371-5525-4A55-9FBA-6AB4EFDC5DAE}"/>
              </a:ext>
            </a:extLst>
          </p:cNvPr>
          <p:cNvSpPr txBox="1"/>
          <p:nvPr/>
        </p:nvSpPr>
        <p:spPr>
          <a:xfrm>
            <a:off x="1216151" y="5990600"/>
            <a:ext cx="7718124" cy="307777"/>
          </a:xfrm>
          <a:prstGeom prst="rect">
            <a:avLst/>
          </a:prstGeom>
          <a:noFill/>
        </p:spPr>
        <p:txBody>
          <a:bodyPr wrap="square" rtlCol="0">
            <a:spAutoFit/>
          </a:bodyPr>
          <a:lstStyle/>
          <a:p>
            <a:r>
              <a:rPr lang="fr-CA" sz="1400" dirty="0">
                <a:solidFill>
                  <a:srgbClr val="739CD1"/>
                </a:solidFill>
              </a:rPr>
              <a:t>(Vous aurez ensuite quelques importations à ajouter au-dessus de votre classe pour ceci fonctionne)</a:t>
            </a:r>
          </a:p>
        </p:txBody>
      </p:sp>
      <p:pic>
        <p:nvPicPr>
          <p:cNvPr id="11" name="Image 10">
            <a:extLst>
              <a:ext uri="{FF2B5EF4-FFF2-40B4-BE49-F238E27FC236}">
                <a16:creationId xmlns:a16="http://schemas.microsoft.com/office/drawing/2014/main" id="{B6E70D2B-265E-5F66-9DA8-CD4442860C6E}"/>
              </a:ext>
            </a:extLst>
          </p:cNvPr>
          <p:cNvPicPr>
            <a:picLocks noChangeAspect="1"/>
          </p:cNvPicPr>
          <p:nvPr/>
        </p:nvPicPr>
        <p:blipFill>
          <a:blip r:embed="rId2"/>
          <a:stretch>
            <a:fillRect/>
          </a:stretch>
        </p:blipFill>
        <p:spPr>
          <a:xfrm>
            <a:off x="3083150" y="2957445"/>
            <a:ext cx="2667372" cy="943107"/>
          </a:xfrm>
          <a:prstGeom prst="rect">
            <a:avLst/>
          </a:prstGeom>
          <a:ln w="28575">
            <a:solidFill>
              <a:srgbClr val="739CD1"/>
            </a:solidFill>
          </a:ln>
        </p:spPr>
      </p:pic>
      <p:pic>
        <p:nvPicPr>
          <p:cNvPr id="13" name="Image 12">
            <a:extLst>
              <a:ext uri="{FF2B5EF4-FFF2-40B4-BE49-F238E27FC236}">
                <a16:creationId xmlns:a16="http://schemas.microsoft.com/office/drawing/2014/main" id="{AB125266-615A-AC88-82C6-DD4A40E85426}"/>
              </a:ext>
            </a:extLst>
          </p:cNvPr>
          <p:cNvPicPr>
            <a:picLocks noChangeAspect="1"/>
          </p:cNvPicPr>
          <p:nvPr/>
        </p:nvPicPr>
        <p:blipFill>
          <a:blip r:embed="rId3"/>
          <a:stretch>
            <a:fillRect/>
          </a:stretch>
        </p:blipFill>
        <p:spPr>
          <a:xfrm>
            <a:off x="6523000" y="2957445"/>
            <a:ext cx="1981477" cy="943107"/>
          </a:xfrm>
          <a:prstGeom prst="rect">
            <a:avLst/>
          </a:prstGeom>
          <a:ln w="28575">
            <a:solidFill>
              <a:srgbClr val="739CD1"/>
            </a:solidFill>
          </a:ln>
        </p:spPr>
      </p:pic>
    </p:spTree>
    <p:extLst>
      <p:ext uri="{BB962C8B-B14F-4D97-AF65-F5344CB8AC3E}">
        <p14:creationId xmlns:p14="http://schemas.microsoft.com/office/powerpoint/2010/main" val="2715912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sz="2000" dirty="0"/>
              <a:t> </a:t>
            </a:r>
            <a:r>
              <a:rPr lang="fr-CA" sz="2000" dirty="0">
                <a:solidFill>
                  <a:srgbClr val="FA4098"/>
                </a:solidFill>
              </a:rPr>
              <a:t>Étape 7</a:t>
            </a:r>
            <a:r>
              <a:rPr lang="fr-CA" sz="2000" dirty="0"/>
              <a:t> : Ajouter les fonctions </a:t>
            </a:r>
            <a:r>
              <a:rPr lang="fr-CA" sz="2000" dirty="0" err="1">
                <a:solidFill>
                  <a:srgbClr val="FA4098"/>
                </a:solidFill>
              </a:rPr>
              <a:t>ngAfterViewInit</a:t>
            </a:r>
            <a:r>
              <a:rPr lang="fr-CA" sz="2000" dirty="0">
                <a:solidFill>
                  <a:srgbClr val="FA4098"/>
                </a:solidFill>
              </a:rPr>
              <a:t>()</a:t>
            </a:r>
            <a:r>
              <a:rPr lang="fr-CA" sz="2000" dirty="0"/>
              <a:t> et </a:t>
            </a:r>
            <a:r>
              <a:rPr lang="fr-CA" sz="2000" dirty="0" err="1">
                <a:solidFill>
                  <a:srgbClr val="FA4098"/>
                </a:solidFill>
              </a:rPr>
              <a:t>initMasonry</a:t>
            </a:r>
            <a:r>
              <a:rPr lang="fr-CA" sz="2000" dirty="0">
                <a:solidFill>
                  <a:srgbClr val="FA4098"/>
                </a:solidFill>
              </a:rPr>
              <a:t>() </a:t>
            </a:r>
            <a:r>
              <a:rPr lang="fr-CA" sz="2000" dirty="0"/>
              <a:t>dans la classe du composant.</a:t>
            </a:r>
            <a:endParaRPr lang="fr-CA" sz="2000" dirty="0">
              <a:solidFill>
                <a:srgbClr val="FA4098"/>
              </a:solidFill>
            </a:endParaRPr>
          </a:p>
          <a:p>
            <a:pPr lvl="2"/>
            <a:r>
              <a:rPr lang="fr-CA" sz="1600" dirty="0"/>
              <a:t> Ces deux fonctions seront lancées automatiquement au bon moment (quand le </a:t>
            </a:r>
            <a:r>
              <a:rPr lang="fr-CA" sz="1600" dirty="0">
                <a:solidFill>
                  <a:srgbClr val="FA4098"/>
                </a:solidFill>
              </a:rPr>
              <a:t>*</a:t>
            </a:r>
            <a:r>
              <a:rPr lang="fr-CA" sz="1600" dirty="0" err="1">
                <a:solidFill>
                  <a:srgbClr val="FA4098"/>
                </a:solidFill>
              </a:rPr>
              <a:t>ngFor</a:t>
            </a:r>
            <a:r>
              <a:rPr lang="fr-CA" sz="1600" dirty="0">
                <a:solidFill>
                  <a:srgbClr val="FA4098"/>
                </a:solidFill>
              </a:rPr>
              <a:t> </a:t>
            </a:r>
            <a:r>
              <a:rPr lang="fr-CA" sz="1600" dirty="0"/>
              <a:t>contenant les images aura été interprété) pour assurer le fonctionnement de </a:t>
            </a:r>
            <a:r>
              <a:rPr lang="fr-CA" sz="1600" dirty="0" err="1">
                <a:solidFill>
                  <a:srgbClr val="FA4098"/>
                </a:solidFill>
              </a:rPr>
              <a:t>Masonry</a:t>
            </a:r>
            <a:r>
              <a:rPr lang="fr-CA" sz="1600" dirty="0"/>
              <a:t>. En effet, </a:t>
            </a:r>
            <a:r>
              <a:rPr lang="fr-CA" sz="1600" dirty="0" err="1">
                <a:solidFill>
                  <a:srgbClr val="FA4098"/>
                </a:solidFill>
              </a:rPr>
              <a:t>ngInit</a:t>
            </a:r>
            <a:r>
              <a:rPr lang="fr-CA" sz="1600" dirty="0"/>
              <a:t> est lancé avant que la page soit affiché et cela n’est pas convenable </a:t>
            </a:r>
            <a:r>
              <a:rPr lang="en-CA" sz="1600" dirty="0"/>
              <a:t>😥</a:t>
            </a:r>
            <a:r>
              <a:rPr lang="fr-CA" sz="1600" dirty="0"/>
              <a:t>, donc on se dote de ces deux nouvelles fonctions.</a:t>
            </a:r>
          </a:p>
        </p:txBody>
      </p:sp>
      <p:sp>
        <p:nvSpPr>
          <p:cNvPr id="4" name="Rectangle 1">
            <a:extLst>
              <a:ext uri="{FF2B5EF4-FFF2-40B4-BE49-F238E27FC236}">
                <a16:creationId xmlns:a16="http://schemas.microsoft.com/office/drawing/2014/main" id="{8A1611D8-193C-4CD0-9FFA-3A6F81C80110}"/>
              </a:ext>
            </a:extLst>
          </p:cNvPr>
          <p:cNvSpPr>
            <a:spLocks noChangeArrowheads="1"/>
          </p:cNvSpPr>
          <p:nvPr/>
        </p:nvSpPr>
        <p:spPr bwMode="auto">
          <a:xfrm>
            <a:off x="920797" y="2856143"/>
            <a:ext cx="9279487" cy="3816429"/>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CA" sz="1100" b="0" dirty="0" err="1">
                <a:solidFill>
                  <a:srgbClr val="000000"/>
                </a:solidFill>
                <a:effectLst/>
                <a:latin typeface="Consolas" panose="020B0609020204030204" pitchFamily="49" charset="0"/>
              </a:rPr>
              <a:t>ngAfterViewInit</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masongriditems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changes.subscribe</a:t>
            </a:r>
            <a:r>
              <a:rPr lang="en-CA" sz="1100" b="0" dirty="0">
                <a:solidFill>
                  <a:srgbClr val="000000"/>
                </a:solidFill>
                <a:effectLst/>
                <a:latin typeface="Consolas" panose="020B0609020204030204" pitchFamily="49" charset="0"/>
              </a:rPr>
              <a:t>(e </a:t>
            </a:r>
            <a:r>
              <a:rPr lang="en-CA" sz="1100" b="0" dirty="0">
                <a:solidFill>
                  <a:srgbClr val="0000FF"/>
                </a:solidFill>
                <a:effectLst/>
                <a:latin typeface="Consolas" panose="020B0609020204030204" pitchFamily="49" charset="0"/>
              </a:rPr>
              <a:t>=&gt;</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FF"/>
                </a:solidFill>
                <a:effectLst/>
                <a:latin typeface="Consolas" panose="020B0609020204030204" pitchFamily="49" charset="0"/>
              </a:rPr>
              <a:t>this</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if</a:t>
            </a:r>
            <a:r>
              <a:rPr lang="en-CA" sz="1100" b="0" dirty="0">
                <a:solidFill>
                  <a:srgbClr val="000000"/>
                </a:solidFill>
                <a:effectLst/>
                <a:latin typeface="Consolas" panose="020B0609020204030204" pitchFamily="49" charset="0"/>
              </a:rPr>
              <a:t>(</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masongriditems</a:t>
            </a:r>
            <a:r>
              <a:rPr lang="en-CA" sz="1100" b="0" dirty="0">
                <a:solidFill>
                  <a:srgbClr val="000000"/>
                </a:solidFill>
                <a:effectLst/>
                <a:latin typeface="Consolas" panose="020B0609020204030204" pitchFamily="49" charset="0"/>
              </a:rPr>
              <a:t>!.length &gt; </a:t>
            </a:r>
            <a:r>
              <a:rPr lang="en-CA" sz="1100" b="0" dirty="0">
                <a:solidFill>
                  <a:srgbClr val="098658"/>
                </a:solidFill>
                <a:effectLst/>
                <a:latin typeface="Consolas" panose="020B0609020204030204" pitchFamily="49" charset="0"/>
              </a:rPr>
              <a:t>0</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FF"/>
                </a:solidFill>
                <a:effectLst/>
                <a:latin typeface="Consolas" panose="020B0609020204030204" pitchFamily="49" charset="0"/>
              </a:rPr>
              <a:t>this</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 </a:t>
            </a:r>
          </a:p>
          <a:p>
            <a:endParaRPr lang="en-CA" sz="1100" b="0" dirty="0">
              <a:solidFill>
                <a:srgbClr val="000000"/>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var</a:t>
            </a:r>
            <a:r>
              <a:rPr lang="en-CA" sz="1100" b="0" dirty="0">
                <a:solidFill>
                  <a:srgbClr val="000000"/>
                </a:solidFill>
                <a:effectLst/>
                <a:latin typeface="Consolas" panose="020B0609020204030204" pitchFamily="49" charset="0"/>
              </a:rPr>
              <a:t> grid = </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nativeElement</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var</a:t>
            </a:r>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msnry</a:t>
            </a:r>
            <a:r>
              <a:rPr lang="en-CA" sz="1100" b="0" dirty="0">
                <a:solidFill>
                  <a:srgbClr val="000000"/>
                </a:solidFill>
                <a:effectLst/>
                <a:latin typeface="Consolas" panose="020B0609020204030204" pitchFamily="49" charset="0"/>
              </a:rPr>
              <a:t> = </a:t>
            </a:r>
            <a:r>
              <a:rPr lang="en-CA" sz="1100" b="0" dirty="0">
                <a:solidFill>
                  <a:srgbClr val="0000FF"/>
                </a:solidFill>
                <a:effectLst/>
                <a:latin typeface="Consolas" panose="020B0609020204030204" pitchFamily="49" charset="0"/>
              </a:rPr>
              <a:t>new</a:t>
            </a:r>
            <a:r>
              <a:rPr lang="en-CA" sz="1100" b="0" dirty="0">
                <a:solidFill>
                  <a:srgbClr val="000000"/>
                </a:solidFill>
                <a:effectLst/>
                <a:latin typeface="Consolas" panose="020B0609020204030204" pitchFamily="49" charset="0"/>
              </a:rPr>
              <a:t> Masonry( grid, {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itemSelector</a:t>
            </a:r>
            <a:r>
              <a:rPr lang="en-CA" sz="1100" b="0" dirty="0">
                <a:solidFill>
                  <a:srgbClr val="000000"/>
                </a:solidFill>
                <a:effectLst/>
                <a:latin typeface="Consolas" panose="020B0609020204030204" pitchFamily="49" charset="0"/>
              </a:rPr>
              <a:t>: </a:t>
            </a:r>
            <a:r>
              <a:rPr lang="en-CA" sz="1100" b="0" dirty="0">
                <a:solidFill>
                  <a:srgbClr val="A31515"/>
                </a:solidFill>
                <a:effectLst/>
                <a:latin typeface="Consolas" panose="020B0609020204030204" pitchFamily="49" charset="0"/>
              </a:rPr>
              <a:t>'.grid-item'</a:t>
            </a:r>
            <a:r>
              <a:rPr lang="en-CA" sz="1100" b="0" dirty="0">
                <a:solidFill>
                  <a:srgbClr val="000000"/>
                </a:solidFill>
                <a:effectLst/>
                <a:latin typeface="Consolas" panose="020B0609020204030204" pitchFamily="49" charset="0"/>
              </a:rPr>
              <a:t>,</a:t>
            </a:r>
          </a:p>
          <a:p>
            <a:r>
              <a:rPr lang="en-CA" sz="1100" b="0" dirty="0">
                <a:solidFill>
                  <a:srgbClr val="000000"/>
                </a:solidFill>
                <a:effectLst/>
                <a:latin typeface="Consolas" panose="020B0609020204030204" pitchFamily="49" charset="0"/>
              </a:rPr>
              <a:t>      columnWidth:</a:t>
            </a:r>
            <a:r>
              <a:rPr lang="en-CA" sz="1100" b="0" dirty="0">
                <a:solidFill>
                  <a:srgbClr val="098658"/>
                </a:solidFill>
                <a:effectLst/>
                <a:latin typeface="Consolas" panose="020B0609020204030204" pitchFamily="49" charset="0"/>
              </a:rPr>
              <a:t>320</a:t>
            </a:r>
            <a:r>
              <a:rPr lang="en-CA" sz="1100" b="0" dirty="0">
                <a:solidFill>
                  <a:srgbClr val="000000"/>
                </a:solidFill>
                <a:effectLst/>
                <a:latin typeface="Consolas" panose="020B0609020204030204" pitchFamily="49" charset="0"/>
              </a:rPr>
              <a:t>, </a:t>
            </a:r>
            <a:r>
              <a:rPr lang="en-CA" sz="1100" b="0" dirty="0">
                <a:solidFill>
                  <a:schemeClr val="accent6">
                    <a:lumMod val="75000"/>
                  </a:schemeClr>
                </a:solidFill>
                <a:effectLst/>
                <a:latin typeface="Consolas" panose="020B0609020204030204" pitchFamily="49" charset="0"/>
              </a:rPr>
              <a:t>// À modifier </a:t>
            </a:r>
            <a:r>
              <a:rPr lang="en-CA" sz="1100" b="0" dirty="0" err="1">
                <a:solidFill>
                  <a:schemeClr val="accent6">
                    <a:lumMod val="75000"/>
                  </a:schemeClr>
                </a:solidFill>
                <a:effectLst/>
                <a:latin typeface="Consolas" panose="020B0609020204030204" pitchFamily="49" charset="0"/>
              </a:rPr>
              <a:t>si</a:t>
            </a:r>
            <a:r>
              <a:rPr lang="en-CA" sz="1100" b="0" dirty="0">
                <a:solidFill>
                  <a:schemeClr val="accent6">
                    <a:lumMod val="75000"/>
                  </a:schemeClr>
                </a:solidFill>
                <a:effectLst/>
                <a:latin typeface="Consolas" panose="020B0609020204030204" pitchFamily="49" charset="0"/>
              </a:rPr>
              <a:t> le </a:t>
            </a:r>
            <a:r>
              <a:rPr lang="en-CA" sz="1100" b="0" dirty="0" err="1">
                <a:solidFill>
                  <a:schemeClr val="accent6">
                    <a:lumMod val="75000"/>
                  </a:schemeClr>
                </a:solidFill>
                <a:effectLst/>
                <a:latin typeface="Consolas" panose="020B0609020204030204" pitchFamily="49" charset="0"/>
              </a:rPr>
              <a:t>résultat</a:t>
            </a:r>
            <a:r>
              <a:rPr lang="en-CA" sz="1100" b="0" dirty="0">
                <a:solidFill>
                  <a:schemeClr val="accent6">
                    <a:lumMod val="75000"/>
                  </a:schemeClr>
                </a:solidFill>
                <a:effectLst/>
                <a:latin typeface="Consolas" panose="020B0609020204030204" pitchFamily="49" charset="0"/>
              </a:rPr>
              <a:t> </a:t>
            </a:r>
            <a:r>
              <a:rPr lang="en-CA" sz="1100" b="0" dirty="0" err="1">
                <a:solidFill>
                  <a:schemeClr val="accent6">
                    <a:lumMod val="75000"/>
                  </a:schemeClr>
                </a:solidFill>
                <a:effectLst/>
                <a:latin typeface="Consolas" panose="020B0609020204030204" pitchFamily="49" charset="0"/>
              </a:rPr>
              <a:t>est</a:t>
            </a:r>
            <a:r>
              <a:rPr lang="en-CA" sz="1100" b="0" dirty="0">
                <a:solidFill>
                  <a:schemeClr val="accent6">
                    <a:lumMod val="75000"/>
                  </a:schemeClr>
                </a:solidFill>
                <a:effectLst/>
                <a:latin typeface="Consolas" panose="020B0609020204030204" pitchFamily="49" charset="0"/>
              </a:rPr>
              <a:t> </a:t>
            </a:r>
            <a:r>
              <a:rPr lang="en-CA" sz="1100" b="0" dirty="0" err="1">
                <a:solidFill>
                  <a:schemeClr val="accent6">
                    <a:lumMod val="75000"/>
                  </a:schemeClr>
                </a:solidFill>
                <a:effectLst/>
                <a:latin typeface="Consolas" panose="020B0609020204030204" pitchFamily="49" charset="0"/>
              </a:rPr>
              <a:t>moche</a:t>
            </a:r>
            <a:endParaRPr lang="en-CA" sz="1100" b="0" dirty="0">
              <a:solidFill>
                <a:schemeClr val="accent6">
                  <a:lumMod val="75000"/>
                </a:schemeClr>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gutter:</a:t>
            </a:r>
            <a:r>
              <a:rPr lang="en-CA" sz="1100" b="0" dirty="0">
                <a:solidFill>
                  <a:srgbClr val="098658"/>
                </a:solidFill>
                <a:effectLst/>
                <a:latin typeface="Consolas" panose="020B0609020204030204" pitchFamily="49" charset="0"/>
              </a:rPr>
              <a:t>3</a:t>
            </a:r>
            <a:endParaRPr lang="en-CA" sz="1100" b="0" dirty="0">
              <a:solidFill>
                <a:srgbClr val="000000"/>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imagesLoaded</a:t>
            </a:r>
            <a:r>
              <a:rPr lang="en-CA" sz="1100" b="0" dirty="0">
                <a:solidFill>
                  <a:srgbClr val="000000"/>
                </a:solidFill>
                <a:effectLst/>
                <a:latin typeface="Consolas" panose="020B0609020204030204" pitchFamily="49" charset="0"/>
              </a:rPr>
              <a:t>( grid ).on( </a:t>
            </a:r>
            <a:r>
              <a:rPr lang="en-CA" sz="1100" b="0" dirty="0">
                <a:solidFill>
                  <a:srgbClr val="A31515"/>
                </a:solidFill>
                <a:effectLst/>
                <a:latin typeface="Consolas" panose="020B0609020204030204" pitchFamily="49" charset="0"/>
              </a:rPr>
              <a:t>'progress'</a:t>
            </a:r>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function</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msnry.layout</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 </a:t>
            </a:r>
          </a:p>
        </p:txBody>
      </p:sp>
      <p:pic>
        <p:nvPicPr>
          <p:cNvPr id="7" name="Image 6">
            <a:extLst>
              <a:ext uri="{FF2B5EF4-FFF2-40B4-BE49-F238E27FC236}">
                <a16:creationId xmlns:a16="http://schemas.microsoft.com/office/drawing/2014/main" id="{335E7F59-344E-A64D-8FD6-F45FCA9A9E2D}"/>
              </a:ext>
            </a:extLst>
          </p:cNvPr>
          <p:cNvPicPr>
            <a:picLocks noChangeAspect="1"/>
          </p:cNvPicPr>
          <p:nvPr/>
        </p:nvPicPr>
        <p:blipFill>
          <a:blip r:embed="rId2"/>
          <a:stretch>
            <a:fillRect/>
          </a:stretch>
        </p:blipFill>
        <p:spPr>
          <a:xfrm>
            <a:off x="7878963" y="3098533"/>
            <a:ext cx="3885400" cy="3326235"/>
          </a:xfrm>
          <a:prstGeom prst="rect">
            <a:avLst/>
          </a:prstGeom>
          <a:ln w="28575">
            <a:solidFill>
              <a:srgbClr val="739CD1"/>
            </a:solidFill>
          </a:ln>
        </p:spPr>
      </p:pic>
    </p:spTree>
    <p:extLst>
      <p:ext uri="{BB962C8B-B14F-4D97-AF65-F5344CB8AC3E}">
        <p14:creationId xmlns:p14="http://schemas.microsoft.com/office/powerpoint/2010/main" val="1830243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1</a:t>
            </a:r>
            <a:r>
              <a:rPr lang="fr-CA" dirty="0"/>
              <a:t> : Installer ces dépendances</a:t>
            </a:r>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@glidejs/glide</a:t>
            </a:r>
          </a:p>
          <a:p>
            <a:pPr lvl="2"/>
            <a:r>
              <a:rPr lang="fr-CA" dirty="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@types/glidejs__glide</a:t>
            </a:r>
          </a:p>
          <a:p>
            <a:pPr lvl="2"/>
            <a:endParaRPr lang="fr-CA" dirty="0"/>
          </a:p>
          <a:p>
            <a:pPr lvl="1"/>
            <a:r>
              <a:rPr lang="fr-CA" dirty="0"/>
              <a:t> </a:t>
            </a:r>
            <a:r>
              <a:rPr lang="fr-CA" dirty="0">
                <a:solidFill>
                  <a:srgbClr val="FA4098"/>
                </a:solidFill>
              </a:rPr>
              <a:t>Étape 2</a:t>
            </a:r>
            <a:r>
              <a:rPr lang="fr-CA" dirty="0"/>
              <a:t> : </a:t>
            </a:r>
          </a:p>
          <a:p>
            <a:pPr lvl="2"/>
            <a:r>
              <a:rPr lang="fr-CA" dirty="0"/>
              <a:t> Dans le fichier </a:t>
            </a:r>
            <a:r>
              <a:rPr lang="fr-CA" dirty="0" err="1">
                <a:solidFill>
                  <a:srgbClr val="FA4098"/>
                </a:solidFill>
              </a:rPr>
              <a:t>angular.json</a:t>
            </a:r>
            <a:r>
              <a:rPr lang="fr-CA" dirty="0"/>
              <a:t>, dans la section </a:t>
            </a:r>
            <a:r>
              <a:rPr lang="fr-CA" dirty="0">
                <a:solidFill>
                  <a:srgbClr val="FA4098"/>
                </a:solidFill>
              </a:rPr>
              <a:t>"</a:t>
            </a:r>
            <a:r>
              <a:rPr lang="fr-CA" dirty="0" err="1">
                <a:solidFill>
                  <a:srgbClr val="FA4098"/>
                </a:solidFill>
              </a:rPr>
              <a:t>build</a:t>
            </a:r>
            <a:r>
              <a:rPr lang="fr-CA" dirty="0">
                <a:solidFill>
                  <a:srgbClr val="FA4098"/>
                </a:solidFill>
              </a:rPr>
              <a:t>"</a:t>
            </a:r>
            <a:r>
              <a:rPr lang="fr-CA" dirty="0"/>
              <a:t>, ajouter ce </a:t>
            </a:r>
            <a:r>
              <a:rPr lang="fr-CA" b="1" dirty="0"/>
              <a:t>script</a:t>
            </a:r>
            <a:r>
              <a:rPr lang="fr-CA" dirty="0"/>
              <a:t> et ces </a:t>
            </a:r>
            <a:r>
              <a:rPr lang="fr-CA" b="1" dirty="0"/>
              <a:t>feuilles CSS</a:t>
            </a:r>
            <a:r>
              <a:rPr lang="fr-CA" dirty="0"/>
              <a:t> dans les sections </a:t>
            </a:r>
            <a:r>
              <a:rPr lang="fr-CA" dirty="0">
                <a:solidFill>
                  <a:srgbClr val="FA4098"/>
                </a:solidFill>
              </a:rPr>
              <a:t>"styles"</a:t>
            </a:r>
            <a:r>
              <a:rPr lang="fr-CA" dirty="0"/>
              <a:t> et </a:t>
            </a:r>
            <a:r>
              <a:rPr lang="fr-CA" dirty="0">
                <a:solidFill>
                  <a:srgbClr val="FA4098"/>
                </a:solidFill>
              </a:rPr>
              <a:t>"scripts"</a:t>
            </a:r>
            <a:r>
              <a:rPr lang="fr-CA" dirty="0"/>
              <a:t> :</a:t>
            </a:r>
          </a:p>
          <a:p>
            <a:pPr marL="914400" lvl="2" indent="0">
              <a:buNone/>
            </a:pPr>
            <a:endParaRPr lang="fr-CA" dirty="0"/>
          </a:p>
        </p:txBody>
      </p:sp>
      <p:sp>
        <p:nvSpPr>
          <p:cNvPr id="7" name="Rectangle 4">
            <a:extLst>
              <a:ext uri="{FF2B5EF4-FFF2-40B4-BE49-F238E27FC236}">
                <a16:creationId xmlns:a16="http://schemas.microsoft.com/office/drawing/2014/main" id="{16B7BD4B-4CB9-3F16-0EC0-0F744C0B83E0}"/>
              </a:ext>
            </a:extLst>
          </p:cNvPr>
          <p:cNvSpPr>
            <a:spLocks noChangeArrowheads="1"/>
          </p:cNvSpPr>
          <p:nvPr/>
        </p:nvSpPr>
        <p:spPr bwMode="auto">
          <a:xfrm>
            <a:off x="2053868" y="4281278"/>
            <a:ext cx="8084264" cy="2062103"/>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"styles":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/@glidejs/glide/dist/css/glide.core.min.css",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/@glidejs/glide/dist/css/glide.theme.min.css",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src</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/styles.css"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"scripts":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/@glidejs/glide/dist/glide.min.js"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05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endParaRPr kumimoji="0" lang="en-US" altLang="en-US" sz="3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08926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3</a:t>
            </a:r>
            <a:r>
              <a:rPr lang="fr-CA" dirty="0"/>
              <a:t> : Dans </a:t>
            </a:r>
            <a:r>
              <a:rPr lang="fr-CA" dirty="0" err="1">
                <a:solidFill>
                  <a:srgbClr val="FA4098"/>
                </a:solidFill>
              </a:rPr>
              <a:t>tsconfig.json</a:t>
            </a:r>
            <a:r>
              <a:rPr lang="fr-CA" dirty="0"/>
              <a:t>, ajouter cette ligne dans </a:t>
            </a:r>
            <a:r>
              <a:rPr lang="fr-CA" dirty="0">
                <a:solidFill>
                  <a:srgbClr val="FA4098"/>
                </a:solidFill>
              </a:rPr>
              <a:t>"</a:t>
            </a:r>
            <a:r>
              <a:rPr lang="fr-CA" dirty="0" err="1">
                <a:solidFill>
                  <a:srgbClr val="FA4098"/>
                </a:solidFill>
              </a:rPr>
              <a:t>compilerOptions</a:t>
            </a:r>
            <a:r>
              <a:rPr lang="fr-CA" dirty="0">
                <a:solidFill>
                  <a:srgbClr val="FA4098"/>
                </a:solidFill>
              </a:rPr>
              <a:t>"</a:t>
            </a:r>
          </a:p>
          <a:p>
            <a:pPr lvl="1"/>
            <a:endParaRPr lang="fr-CA" dirty="0"/>
          </a:p>
          <a:p>
            <a:pPr lvl="1"/>
            <a:endParaRPr lang="fr-CA" dirty="0"/>
          </a:p>
          <a:p>
            <a:pPr lvl="1"/>
            <a:r>
              <a:rPr lang="fr-CA" dirty="0"/>
              <a:t> </a:t>
            </a:r>
            <a:r>
              <a:rPr lang="fr-CA" dirty="0">
                <a:solidFill>
                  <a:srgbClr val="FA4098"/>
                </a:solidFill>
              </a:rPr>
              <a:t>Étape 4</a:t>
            </a:r>
            <a:r>
              <a:rPr lang="fr-CA" dirty="0"/>
              <a:t> : Dans le composant qui contiendra le carrousel, importer </a:t>
            </a:r>
            <a:r>
              <a:rPr lang="fr-CA" dirty="0">
                <a:solidFill>
                  <a:srgbClr val="FA4098"/>
                </a:solidFill>
              </a:rPr>
              <a:t>Glide</a:t>
            </a:r>
            <a:endParaRPr lang="fr-CA" dirty="0"/>
          </a:p>
          <a:p>
            <a:pPr lvl="1"/>
            <a:endParaRPr lang="fr-CA" dirty="0"/>
          </a:p>
          <a:p>
            <a:pPr lvl="1"/>
            <a:endParaRPr lang="fr-CA" dirty="0"/>
          </a:p>
          <a:p>
            <a:pPr lvl="1"/>
            <a:r>
              <a:rPr lang="fr-CA" dirty="0"/>
              <a:t> </a:t>
            </a:r>
            <a:r>
              <a:rPr lang="fr-CA" dirty="0">
                <a:solidFill>
                  <a:srgbClr val="FA4098"/>
                </a:solidFill>
              </a:rPr>
              <a:t>Étape 5</a:t>
            </a:r>
            <a:r>
              <a:rPr lang="fr-CA" dirty="0"/>
              <a:t> : Ajouter ce CSS pour le composant</a:t>
            </a:r>
          </a:p>
        </p:txBody>
      </p:sp>
      <p:sp>
        <p:nvSpPr>
          <p:cNvPr id="7" name="ZoneTexte 6">
            <a:extLst>
              <a:ext uri="{FF2B5EF4-FFF2-40B4-BE49-F238E27FC236}">
                <a16:creationId xmlns:a16="http://schemas.microsoft.com/office/drawing/2014/main" id="{41E7512F-2E86-A2C7-DF72-189133DC6DB7}"/>
              </a:ext>
            </a:extLst>
          </p:cNvPr>
          <p:cNvSpPr txBox="1"/>
          <p:nvPr/>
        </p:nvSpPr>
        <p:spPr>
          <a:xfrm>
            <a:off x="1751202" y="2113918"/>
            <a:ext cx="3257025" cy="369332"/>
          </a:xfrm>
          <a:prstGeom prst="rect">
            <a:avLst/>
          </a:prstGeom>
          <a:noFill/>
        </p:spPr>
        <p:txBody>
          <a:bodyPr wrap="square">
            <a:spAutoFit/>
          </a:bodyPr>
          <a:lstStyle/>
          <a:p>
            <a:r>
              <a:rPr lang="en-CA" b="0" dirty="0">
                <a:effectLst/>
                <a:latin typeface="Consolas" panose="020B0609020204030204" pitchFamily="49" charset="0"/>
              </a:rPr>
              <a:t>"</a:t>
            </a:r>
            <a:r>
              <a:rPr lang="en-CA" b="0" dirty="0" err="1">
                <a:effectLst/>
                <a:latin typeface="Consolas" panose="020B0609020204030204" pitchFamily="49" charset="0"/>
              </a:rPr>
              <a:t>esModuleInterop</a:t>
            </a:r>
            <a:r>
              <a:rPr lang="en-CA" b="0" dirty="0">
                <a:effectLst/>
                <a:latin typeface="Consolas" panose="020B0609020204030204" pitchFamily="49" charset="0"/>
              </a:rPr>
              <a:t>": true,</a:t>
            </a:r>
          </a:p>
        </p:txBody>
      </p:sp>
      <p:sp>
        <p:nvSpPr>
          <p:cNvPr id="9" name="ZoneTexte 8">
            <a:extLst>
              <a:ext uri="{FF2B5EF4-FFF2-40B4-BE49-F238E27FC236}">
                <a16:creationId xmlns:a16="http://schemas.microsoft.com/office/drawing/2014/main" id="{A9ED80A6-869F-A16F-450B-7FE3CD97BF0D}"/>
              </a:ext>
            </a:extLst>
          </p:cNvPr>
          <p:cNvSpPr txBox="1"/>
          <p:nvPr/>
        </p:nvSpPr>
        <p:spPr>
          <a:xfrm>
            <a:off x="1751202" y="3261930"/>
            <a:ext cx="6102990" cy="369332"/>
          </a:xfrm>
          <a:prstGeom prst="rect">
            <a:avLst/>
          </a:prstGeom>
          <a:noFill/>
        </p:spPr>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Glide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'@glidejs/glide'</a:t>
            </a:r>
            <a:r>
              <a:rPr lang="en-US" b="0" dirty="0">
                <a:solidFill>
                  <a:srgbClr val="000000"/>
                </a:solidFill>
                <a:effectLst/>
                <a:latin typeface="Consolas" panose="020B0609020204030204" pitchFamily="49" charset="0"/>
              </a:rPr>
              <a:t>;</a:t>
            </a:r>
          </a:p>
        </p:txBody>
      </p:sp>
      <p:pic>
        <p:nvPicPr>
          <p:cNvPr id="11" name="Image 10">
            <a:extLst>
              <a:ext uri="{FF2B5EF4-FFF2-40B4-BE49-F238E27FC236}">
                <a16:creationId xmlns:a16="http://schemas.microsoft.com/office/drawing/2014/main" id="{021782B6-A465-B97E-9E8C-2DCCB881CAC3}"/>
              </a:ext>
            </a:extLst>
          </p:cNvPr>
          <p:cNvPicPr>
            <a:picLocks noChangeAspect="1"/>
          </p:cNvPicPr>
          <p:nvPr/>
        </p:nvPicPr>
        <p:blipFill>
          <a:blip r:embed="rId2"/>
          <a:stretch>
            <a:fillRect/>
          </a:stretch>
        </p:blipFill>
        <p:spPr>
          <a:xfrm>
            <a:off x="4931384" y="4497051"/>
            <a:ext cx="2329231" cy="1968510"/>
          </a:xfrm>
          <a:prstGeom prst="rect">
            <a:avLst/>
          </a:prstGeom>
          <a:ln w="28575">
            <a:solidFill>
              <a:srgbClr val="739CD1"/>
            </a:solidFill>
          </a:ln>
        </p:spPr>
      </p:pic>
    </p:spTree>
    <p:extLst>
      <p:ext uri="{BB962C8B-B14F-4D97-AF65-F5344CB8AC3E}">
        <p14:creationId xmlns:p14="http://schemas.microsoft.com/office/powerpoint/2010/main" val="173368663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92CF1DC3892F46B577B577E19A808E" ma:contentTypeVersion="5" ma:contentTypeDescription="Create a new document." ma:contentTypeScope="" ma:versionID="d47492a41f6660b80229fbe56dfa86c3">
  <xsd:schema xmlns:xsd="http://www.w3.org/2001/XMLSchema" xmlns:xs="http://www.w3.org/2001/XMLSchema" xmlns:p="http://schemas.microsoft.com/office/2006/metadata/properties" xmlns:ns2="69f47043-3d61-4591-af3b-123126e82861" xmlns:ns3="11459ee2-a6c3-4260-926d-4744e9610a07" targetNamespace="http://schemas.microsoft.com/office/2006/metadata/properties" ma:root="true" ma:fieldsID="e9ddd18a04eb091d82c3c5529d6a5468" ns2:_="" ns3:_="">
    <xsd:import namespace="69f47043-3d61-4591-af3b-123126e82861"/>
    <xsd:import namespace="11459ee2-a6c3-4260-926d-4744e9610a07"/>
    <xsd:element name="properties">
      <xsd:complexType>
        <xsd:sequence>
          <xsd:element name="documentManagement">
            <xsd:complexType>
              <xsd:all>
                <xsd:element ref="ns2:MediaServiceMetadata" minOccurs="0"/>
                <xsd:element ref="ns2:MediaServiceFastMetadata" minOccurs="0"/>
                <xsd:element ref="ns2:MediaServiceAutoTag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f47043-3d61-4591-af3b-123126e828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459ee2-a6c3-4260-926d-4744e9610a0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CFC1EEA-B388-4EBC-805D-C0D321BA1571}">
  <ds:schemaRefs>
    <ds:schemaRef ds:uri="http://schemas.microsoft.com/sharepoint/v3/contenttype/forms"/>
  </ds:schemaRefs>
</ds:datastoreItem>
</file>

<file path=customXml/itemProps2.xml><?xml version="1.0" encoding="utf-8"?>
<ds:datastoreItem xmlns:ds="http://schemas.openxmlformats.org/officeDocument/2006/customXml" ds:itemID="{0F7E0808-F37C-444B-B008-A7EF166308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9f47043-3d61-4591-af3b-123126e82861"/>
    <ds:schemaRef ds:uri="11459ee2-a6c3-4260-926d-4744e9610a0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BBD4E3F-366D-4C21-B678-CD16BECA3845}">
  <ds:schemaRefs>
    <ds:schemaRef ds:uri="http://schemas.microsoft.com/office/2006/documentManagement/types"/>
    <ds:schemaRef ds:uri="http://schemas.microsoft.com/office/infopath/2007/PartnerControls"/>
    <ds:schemaRef ds:uri="http://purl.org/dc/elements/1.1/"/>
    <ds:schemaRef ds:uri="83ab252c-4429-4d3c-b354-a26bac7f17c4"/>
    <ds:schemaRef ds:uri="http://purl.org/dc/dcmitype/"/>
    <ds:schemaRef ds:uri="http://purl.org/dc/term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34164</TotalTime>
  <Words>1416</Words>
  <Application>Microsoft Office PowerPoint</Application>
  <PresentationFormat>Grand écran</PresentationFormat>
  <Paragraphs>169</Paragraphs>
  <Slides>12</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12</vt:i4>
      </vt:variant>
    </vt:vector>
  </HeadingPairs>
  <TitlesOfParts>
    <vt:vector size="20" baseType="lpstr">
      <vt:lpstr>Arial</vt:lpstr>
      <vt:lpstr>Calibri</vt:lpstr>
      <vt:lpstr>Calibri Light</vt:lpstr>
      <vt:lpstr>Consolas</vt:lpstr>
      <vt:lpstr>Courier New</vt:lpstr>
      <vt:lpstr>Symbol</vt:lpstr>
      <vt:lpstr>Wingdings</vt:lpstr>
      <vt:lpstr>Thème Office</vt:lpstr>
      <vt:lpstr>Semaine 12</vt:lpstr>
      <vt:lpstr>Librairie JS</vt:lpstr>
      <vt:lpstr>Librairie JS</vt:lpstr>
      <vt:lpstr>Librairie JS</vt:lpstr>
      <vt:lpstr>Librairie JS</vt:lpstr>
      <vt:lpstr>Librairie JS</vt:lpstr>
      <vt:lpstr>Librairie JS</vt:lpstr>
      <vt:lpstr>Librairie JS</vt:lpstr>
      <vt:lpstr>Librairie JS</vt:lpstr>
      <vt:lpstr>Librairie JS</vt:lpstr>
      <vt:lpstr>Librairie JS</vt:lpstr>
      <vt:lpstr>Librairie JS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Maxime</dc:creator>
  <cp:lastModifiedBy>Briau Mathieu</cp:lastModifiedBy>
  <cp:revision>8383</cp:revision>
  <dcterms:created xsi:type="dcterms:W3CDTF">2021-06-05T18:50:42Z</dcterms:created>
  <dcterms:modified xsi:type="dcterms:W3CDTF">2023-04-27T13:46:51Z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0x0101001992CF1DC3892F46B577B577E19A808E</vt:lpwstr>
  </property>
</Properties>
</file>